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5" r:id="rId3"/>
    <p:sldId id="268" r:id="rId4"/>
    <p:sldId id="260" r:id="rId5"/>
    <p:sldId id="270" r:id="rId6"/>
    <p:sldId id="297" r:id="rId7"/>
    <p:sldId id="290" r:id="rId8"/>
    <p:sldId id="291" r:id="rId9"/>
    <p:sldId id="267" r:id="rId10"/>
    <p:sldId id="295" r:id="rId11"/>
    <p:sldId id="292" r:id="rId12"/>
    <p:sldId id="293" r:id="rId13"/>
    <p:sldId id="265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8B0AE9-29BC-4A55-9E9A-551D8663D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9BCE586-330B-4C1F-9227-C4DC22CE6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9EC83F-6EA2-40B0-8790-277C59F7C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DB8D-863B-44C7-B530-B3DD6C02451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F959B6-9EE2-41EA-AA40-14B3EEFD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0D5430-8525-4A83-AED1-08E8F4C9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4C7-2A5E-48D0-A367-4356E44D1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27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5F9B02-6A03-4F63-9BAA-43F835E9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7520487-6F8E-4C68-B81E-FF5A11FC0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8EC674-3A13-488B-B48D-7CA083F8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DB8D-863B-44C7-B530-B3DD6C02451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BADB17-4E90-4640-A34C-038582E4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B39110-3DD0-4EF2-8130-E701C1F8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4C7-2A5E-48D0-A367-4356E44D1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49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5CC596F-B5EC-4A33-9E9D-B61064FDD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11BEAB-420B-4B1D-BF4B-66399B98C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7FAA1A-883C-4CAA-96C7-ED847B37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DB8D-863B-44C7-B530-B3DD6C02451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77DB53-B2F1-4ECE-AEF1-6E4367BF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49E366-4620-4B51-94CF-1785B997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4C7-2A5E-48D0-A367-4356E44D1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91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CE70B2-86A9-4C4D-9D33-D07D1E72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E1BFEF-163B-43A0-8C7E-5639A5C3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4A43FD-55D2-4919-A79C-430BDB8B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DB8D-863B-44C7-B530-B3DD6C02451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99A21C-46CC-46C4-ACEC-7FC2B27C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16CD5-77CD-4818-AC47-868519F3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4C7-2A5E-48D0-A367-4356E44D1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45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F3B750-B9E1-4177-961D-002D3317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B29018-A133-4255-B7B3-6F6F4C31C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C1F872-AFA1-4F71-9386-0A59B69CB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DB8D-863B-44C7-B530-B3DD6C02451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EB92BC-34A5-43B5-BA86-8065805A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6E1353-FC2D-448B-883E-5B56B5F3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4C7-2A5E-48D0-A367-4356E44D1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02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67C51-E2E0-469F-92BE-3786F9E3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F0C9AB-C715-4054-B613-3C88D5988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268929-80E7-4D46-BF22-543DD1C7B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0410C9-F8D1-401D-9CC0-933E266A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DB8D-863B-44C7-B530-B3DD6C02451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67B47F-71F5-4E6A-904D-B5AAB9D1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3A551F-A028-4729-B9AE-20B70CAD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4C7-2A5E-48D0-A367-4356E44D1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84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C91A7F-7267-467E-B47A-2F247239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8DDEC4-F79F-4529-AC49-FBE3B466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E37CF1-D55D-48E2-98C6-360CB5763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E345CD3-A661-410F-8620-7E6B233C8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C05208B-7FF0-4A03-B554-DFA6FB6A7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011488E-983F-4C62-AB09-8A8CFF61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DB8D-863B-44C7-B530-B3DD6C02451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24BC25A-8D9D-48BE-B01D-C3A4EC24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B138710-5C93-4AE2-8B8F-B9E7F5C8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4C7-2A5E-48D0-A367-4356E44D1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39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B8B5B-18F3-46A9-9B14-6C828CA2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A93334-637C-4A28-9C21-04C7ED4B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DB8D-863B-44C7-B530-B3DD6C02451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46DD9D-239F-434D-BA48-A5B6C744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E94A77-8182-46F8-93CF-6F1F9BE1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4C7-2A5E-48D0-A367-4356E44D1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0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72A7BC0-2C53-4FF4-B8B3-892E7C2B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DB8D-863B-44C7-B530-B3DD6C02451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3115229-0441-48E2-9A23-36E00C3E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9A09A6-30AD-42C4-BCD5-5AD7EEBD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4C7-2A5E-48D0-A367-4356E44D1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85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CB8985-E48E-46EA-B6B0-C0CF08F5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3FA2B1-6863-4A08-8C57-DB082A10F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179853-16AF-4648-A58C-2840C9DBC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53195D-CED6-4660-8B39-DE37C62C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DB8D-863B-44C7-B530-B3DD6C02451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C6F479-D22A-4579-9BA9-9595D180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C1719B-C944-4EB3-A547-DDCB2813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4C7-2A5E-48D0-A367-4356E44D1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59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F2A96B-3765-4D37-9C06-114A8093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DA6EDE9-B4C8-45C9-98D6-B7CF848CD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CEFC94-CB56-4072-976D-78C0FC1B3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C751A2-42B5-4A50-A38E-A33055293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DB8D-863B-44C7-B530-B3DD6C02451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3AACDA-CD91-4681-B9FD-A1D93AE8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D2CA39-1CDF-48FD-8BA3-4FFE9154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4C7-2A5E-48D0-A367-4356E44D1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E074693-5C61-445B-A3EB-651481A5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D0C6E4-3949-44B3-8ECB-47C0FD937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E831A8-7995-4D73-BA5D-D1F606B4D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EDB8D-863B-44C7-B530-B3DD6C02451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122F25-888F-4AB4-A4E5-3CB780091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98A802-5D3C-4727-9121-506DDEC2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B74C7-2A5E-48D0-A367-4356E44D1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5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FC3050-DCE9-42D7-A369-E391B5F8D905}"/>
              </a:ext>
            </a:extLst>
          </p:cNvPr>
          <p:cNvSpPr txBox="1"/>
          <p:nvPr/>
        </p:nvSpPr>
        <p:spPr>
          <a:xfrm>
            <a:off x="235350" y="300279"/>
            <a:ext cx="2327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強みを考えてみる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ED6D99-185F-4793-9797-B3FE9BCECCF4}"/>
              </a:ext>
            </a:extLst>
          </p:cNvPr>
          <p:cNvSpPr txBox="1"/>
          <p:nvPr/>
        </p:nvSpPr>
        <p:spPr>
          <a:xfrm>
            <a:off x="231957" y="736905"/>
            <a:ext cx="9667147" cy="796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/>
              <a:t>ＳＷＯＴ分析</a:t>
            </a:r>
            <a:endParaRPr lang="en-US" altLang="ja-JP" sz="1050" dirty="0"/>
          </a:p>
          <a:p>
            <a:pPr>
              <a:lnSpc>
                <a:spcPct val="150000"/>
              </a:lnSpc>
            </a:pPr>
            <a:r>
              <a:rPr lang="ja-JP" altLang="en-US" sz="1050" dirty="0"/>
              <a:t>これで伸ばすべく強味、機会を検討します。</a:t>
            </a:r>
            <a:endParaRPr lang="en-US" altLang="ja-JP" sz="1050" dirty="0"/>
          </a:p>
          <a:p>
            <a:pPr>
              <a:lnSpc>
                <a:spcPct val="150000"/>
              </a:lnSpc>
            </a:pPr>
            <a:r>
              <a:rPr lang="ja-JP" altLang="en-US" sz="1050" dirty="0"/>
              <a:t>弱みや脅威に対して準備することも大事かと思いますが、最初はより強味を強く際立たせていく事が必要です。</a:t>
            </a:r>
            <a:endParaRPr lang="en-US" altLang="ja-JP" sz="105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5B0C463-893B-4C21-88EC-02AA9AE40327}"/>
              </a:ext>
            </a:extLst>
          </p:cNvPr>
          <p:cNvSpPr/>
          <p:nvPr/>
        </p:nvSpPr>
        <p:spPr>
          <a:xfrm>
            <a:off x="231957" y="3210998"/>
            <a:ext cx="4078906" cy="1013772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089D9B4-AFB3-4639-8915-733FD20FAA7D}"/>
              </a:ext>
            </a:extLst>
          </p:cNvPr>
          <p:cNvSpPr/>
          <p:nvPr/>
        </p:nvSpPr>
        <p:spPr>
          <a:xfrm>
            <a:off x="231957" y="4272395"/>
            <a:ext cx="4078906" cy="1013772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CB2D14E-67A5-4DCE-A278-5EA96A750513}"/>
              </a:ext>
            </a:extLst>
          </p:cNvPr>
          <p:cNvSpPr/>
          <p:nvPr/>
        </p:nvSpPr>
        <p:spPr>
          <a:xfrm rot="16200000">
            <a:off x="747497" y="3187622"/>
            <a:ext cx="2767543" cy="1429545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68B0526-8552-4415-90EF-B87316832E13}"/>
              </a:ext>
            </a:extLst>
          </p:cNvPr>
          <p:cNvSpPr/>
          <p:nvPr/>
        </p:nvSpPr>
        <p:spPr>
          <a:xfrm rot="16200000">
            <a:off x="2211083" y="3187622"/>
            <a:ext cx="2767543" cy="1429545"/>
          </a:xfrm>
          <a:prstGeom prst="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51A7F5-7199-493E-B55C-65F3CF65C825}"/>
              </a:ext>
            </a:extLst>
          </p:cNvPr>
          <p:cNvSpPr txBox="1"/>
          <p:nvPr/>
        </p:nvSpPr>
        <p:spPr>
          <a:xfrm>
            <a:off x="1827117" y="2614272"/>
            <a:ext cx="648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</a:rPr>
              <a:t>強み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8EA8E6C-0C90-4189-918D-4C1AA3D741C9}"/>
              </a:ext>
            </a:extLst>
          </p:cNvPr>
          <p:cNvSpPr txBox="1"/>
          <p:nvPr/>
        </p:nvSpPr>
        <p:spPr>
          <a:xfrm>
            <a:off x="1750917" y="2916690"/>
            <a:ext cx="8007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chemeClr val="bg1"/>
                </a:solidFill>
              </a:rPr>
              <a:t>Strength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74B380C-D438-4420-9774-B6D3F45B8A5D}"/>
              </a:ext>
            </a:extLst>
          </p:cNvPr>
          <p:cNvSpPr txBox="1"/>
          <p:nvPr/>
        </p:nvSpPr>
        <p:spPr>
          <a:xfrm>
            <a:off x="3285417" y="2614242"/>
            <a:ext cx="648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</a:rPr>
              <a:t>弱み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C8B74D7-40C9-4200-AE45-57A275D0212A}"/>
              </a:ext>
            </a:extLst>
          </p:cNvPr>
          <p:cNvSpPr txBox="1"/>
          <p:nvPr/>
        </p:nvSpPr>
        <p:spPr>
          <a:xfrm>
            <a:off x="3092152" y="2916660"/>
            <a:ext cx="917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chemeClr val="bg1"/>
                </a:solidFill>
              </a:rPr>
              <a:t>Weakness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542BA74-A765-428B-93C1-DDB908256D7E}"/>
              </a:ext>
            </a:extLst>
          </p:cNvPr>
          <p:cNvSpPr txBox="1"/>
          <p:nvPr/>
        </p:nvSpPr>
        <p:spPr>
          <a:xfrm>
            <a:off x="534968" y="4491470"/>
            <a:ext cx="648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</a:rPr>
              <a:t>脅威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6C3DC81-65A9-4E8D-8C3B-CF1AC666E254}"/>
              </a:ext>
            </a:extLst>
          </p:cNvPr>
          <p:cNvSpPr txBox="1"/>
          <p:nvPr/>
        </p:nvSpPr>
        <p:spPr>
          <a:xfrm>
            <a:off x="333449" y="4825678"/>
            <a:ext cx="1049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solidFill>
                  <a:schemeClr val="bg1"/>
                </a:solidFill>
              </a:rPr>
              <a:t>Threat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29E1DB7-C44D-4261-A848-65DD4B113794}"/>
              </a:ext>
            </a:extLst>
          </p:cNvPr>
          <p:cNvSpPr txBox="1"/>
          <p:nvPr/>
        </p:nvSpPr>
        <p:spPr>
          <a:xfrm>
            <a:off x="550814" y="3477698"/>
            <a:ext cx="648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</a:rPr>
              <a:t>機会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6A99B29-1DE4-4D13-A0FE-A5F4A5E1123E}"/>
              </a:ext>
            </a:extLst>
          </p:cNvPr>
          <p:cNvSpPr txBox="1"/>
          <p:nvPr/>
        </p:nvSpPr>
        <p:spPr>
          <a:xfrm>
            <a:off x="366897" y="3780116"/>
            <a:ext cx="1049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chemeClr val="bg1"/>
                </a:solidFill>
              </a:rPr>
              <a:t>Opportunity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9E4AC8D-2454-46A2-A72D-076F06F2B575}"/>
              </a:ext>
            </a:extLst>
          </p:cNvPr>
          <p:cNvSpPr txBox="1"/>
          <p:nvPr/>
        </p:nvSpPr>
        <p:spPr>
          <a:xfrm>
            <a:off x="1599820" y="3445406"/>
            <a:ext cx="114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活かせる強みは？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BB77585-3129-49B9-B150-321D3294161B}"/>
              </a:ext>
            </a:extLst>
          </p:cNvPr>
          <p:cNvSpPr txBox="1"/>
          <p:nvPr/>
        </p:nvSpPr>
        <p:spPr>
          <a:xfrm>
            <a:off x="2997857" y="3421547"/>
            <a:ext cx="1146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弱みをと機会のタイミングを考える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720CECF-7C10-4F3B-894F-0727BEE0EC72}"/>
              </a:ext>
            </a:extLst>
          </p:cNvPr>
          <p:cNvSpPr txBox="1"/>
          <p:nvPr/>
        </p:nvSpPr>
        <p:spPr>
          <a:xfrm>
            <a:off x="1647635" y="4468356"/>
            <a:ext cx="1146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脅威に対して</a:t>
            </a:r>
            <a:endParaRPr lang="en-US" altLang="ja-JP" sz="1200" dirty="0">
              <a:solidFill>
                <a:schemeClr val="bg1"/>
              </a:solidFill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</a:rPr>
              <a:t>強みをどう活かすか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7554768-96D7-431F-878E-2957B229166A}"/>
              </a:ext>
            </a:extLst>
          </p:cNvPr>
          <p:cNvSpPr txBox="1"/>
          <p:nvPr/>
        </p:nvSpPr>
        <p:spPr>
          <a:xfrm>
            <a:off x="3008995" y="4473378"/>
            <a:ext cx="1146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弱みと脅威を</a:t>
            </a:r>
            <a:endParaRPr lang="en-US" altLang="ja-JP" sz="1200" dirty="0">
              <a:solidFill>
                <a:schemeClr val="bg1"/>
              </a:solidFill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</a:rPr>
              <a:t>なるべく避ける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FD8519CA-FC52-4DE9-932A-EF014928F14A}"/>
              </a:ext>
            </a:extLst>
          </p:cNvPr>
          <p:cNvSpPr/>
          <p:nvPr/>
        </p:nvSpPr>
        <p:spPr>
          <a:xfrm>
            <a:off x="5100003" y="3210998"/>
            <a:ext cx="3485844" cy="1013772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8FDD947B-860E-433F-AA2B-EA3B1256D231}"/>
              </a:ext>
            </a:extLst>
          </p:cNvPr>
          <p:cNvSpPr/>
          <p:nvPr/>
        </p:nvSpPr>
        <p:spPr>
          <a:xfrm>
            <a:off x="5100003" y="4272395"/>
            <a:ext cx="3485844" cy="1013772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3EE5C84-7689-4433-85AA-59A3C4F404DF}"/>
              </a:ext>
            </a:extLst>
          </p:cNvPr>
          <p:cNvSpPr/>
          <p:nvPr/>
        </p:nvSpPr>
        <p:spPr>
          <a:xfrm rot="16200000">
            <a:off x="6051423" y="2751741"/>
            <a:ext cx="2767543" cy="2301305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B53EFDE-C436-4A95-A845-564E0D8E81AE}"/>
              </a:ext>
            </a:extLst>
          </p:cNvPr>
          <p:cNvSpPr txBox="1"/>
          <p:nvPr/>
        </p:nvSpPr>
        <p:spPr>
          <a:xfrm>
            <a:off x="7111035" y="2588898"/>
            <a:ext cx="648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</a:rPr>
              <a:t>強み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8DEC840-F7C5-4F53-85DA-8C8C4C3FE13A}"/>
              </a:ext>
            </a:extLst>
          </p:cNvPr>
          <p:cNvSpPr txBox="1"/>
          <p:nvPr/>
        </p:nvSpPr>
        <p:spPr>
          <a:xfrm>
            <a:off x="7034835" y="2891316"/>
            <a:ext cx="8007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chemeClr val="bg1"/>
                </a:solidFill>
              </a:rPr>
              <a:t>Strength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A39C142-122F-4041-B46C-ACAE43064C33}"/>
              </a:ext>
            </a:extLst>
          </p:cNvPr>
          <p:cNvSpPr txBox="1"/>
          <p:nvPr/>
        </p:nvSpPr>
        <p:spPr>
          <a:xfrm>
            <a:off x="5403014" y="4491470"/>
            <a:ext cx="648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</a:rPr>
              <a:t>脅威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D24A100-BE63-4FBC-9B45-33B01C6F5B0D}"/>
              </a:ext>
            </a:extLst>
          </p:cNvPr>
          <p:cNvSpPr txBox="1"/>
          <p:nvPr/>
        </p:nvSpPr>
        <p:spPr>
          <a:xfrm>
            <a:off x="5201495" y="4825678"/>
            <a:ext cx="1049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solidFill>
                  <a:schemeClr val="bg1"/>
                </a:solidFill>
              </a:rPr>
              <a:t>Threat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28C74D6F-8786-4A26-A033-BBBCB638D227}"/>
              </a:ext>
            </a:extLst>
          </p:cNvPr>
          <p:cNvSpPr txBox="1"/>
          <p:nvPr/>
        </p:nvSpPr>
        <p:spPr>
          <a:xfrm>
            <a:off x="5418860" y="3477698"/>
            <a:ext cx="648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</a:rPr>
              <a:t>機会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0264A7D3-1275-4949-B87D-1442F02D7B53}"/>
              </a:ext>
            </a:extLst>
          </p:cNvPr>
          <p:cNvSpPr txBox="1"/>
          <p:nvPr/>
        </p:nvSpPr>
        <p:spPr>
          <a:xfrm>
            <a:off x="5234943" y="3780116"/>
            <a:ext cx="1049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chemeClr val="bg1"/>
                </a:solidFill>
              </a:rPr>
              <a:t>Opportunity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9771919-49E7-4394-A9F1-CB70E2188076}"/>
              </a:ext>
            </a:extLst>
          </p:cNvPr>
          <p:cNvSpPr txBox="1"/>
          <p:nvPr/>
        </p:nvSpPr>
        <p:spPr>
          <a:xfrm>
            <a:off x="6317990" y="3290267"/>
            <a:ext cx="21646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</a:rPr>
              <a:t>・複数種の事業経験</a:t>
            </a:r>
            <a:endParaRPr kumimoji="1" lang="en-US" altLang="ja-JP" sz="1100" dirty="0">
              <a:solidFill>
                <a:schemeClr val="bg1"/>
              </a:solidFill>
            </a:endParaRPr>
          </a:p>
          <a:p>
            <a:r>
              <a:rPr lang="ja-JP" altLang="en-US" sz="1100" dirty="0">
                <a:solidFill>
                  <a:schemeClr val="bg1"/>
                </a:solidFill>
              </a:rPr>
              <a:t>・ディレクションノウハウ</a:t>
            </a:r>
            <a:endParaRPr lang="en-US" altLang="ja-JP" sz="1100" dirty="0">
              <a:solidFill>
                <a:schemeClr val="bg1"/>
              </a:solidFill>
            </a:endParaRPr>
          </a:p>
          <a:p>
            <a:r>
              <a:rPr lang="ja-JP" altLang="en-US" sz="1100" dirty="0">
                <a:solidFill>
                  <a:schemeClr val="bg1"/>
                </a:solidFill>
              </a:rPr>
              <a:t>・マーケティングノウハウ</a:t>
            </a:r>
            <a:endParaRPr lang="en-US" altLang="ja-JP" sz="1100" dirty="0">
              <a:solidFill>
                <a:schemeClr val="bg1"/>
              </a:solidFill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</a:rPr>
              <a:t>・ブランディングノウハウ</a:t>
            </a:r>
            <a:endParaRPr kumimoji="1" lang="en-US" altLang="ja-JP" sz="1100" dirty="0">
              <a:solidFill>
                <a:schemeClr val="bg1"/>
              </a:solidFill>
            </a:endParaRPr>
          </a:p>
          <a:p>
            <a:r>
              <a:rPr lang="ja-JP" altLang="en-US" sz="1100" dirty="0">
                <a:solidFill>
                  <a:schemeClr val="bg1"/>
                </a:solidFill>
              </a:rPr>
              <a:t>・複数種のデザイン実績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EA2596E-BEBD-4470-99A6-2A8DD9B240C2}"/>
              </a:ext>
            </a:extLst>
          </p:cNvPr>
          <p:cNvSpPr txBox="1"/>
          <p:nvPr/>
        </p:nvSpPr>
        <p:spPr>
          <a:xfrm>
            <a:off x="6317990" y="4385197"/>
            <a:ext cx="183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・無料制作ツール</a:t>
            </a:r>
            <a:endParaRPr lang="en-US" altLang="ja-JP" sz="1200" dirty="0">
              <a:solidFill>
                <a:schemeClr val="bg1"/>
              </a:solidFill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</a:rPr>
              <a:t>・個人事業主</a:t>
            </a:r>
            <a:endParaRPr kumimoji="1" lang="en-US" altLang="ja-JP" sz="1200" dirty="0">
              <a:solidFill>
                <a:schemeClr val="bg1"/>
              </a:solidFill>
            </a:endParaRPr>
          </a:p>
          <a:p>
            <a:r>
              <a:rPr lang="ja-JP" altLang="en-US" sz="1200" dirty="0">
                <a:solidFill>
                  <a:schemeClr val="bg1"/>
                </a:solidFill>
              </a:rPr>
              <a:t>・格安ツール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2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55">
            <a:extLst>
              <a:ext uri="{FF2B5EF4-FFF2-40B4-BE49-F238E27FC236}">
                <a16:creationId xmlns:a16="http://schemas.microsoft.com/office/drawing/2014/main" id="{E2760519-7A89-45F6-8CA0-0080096FC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097261"/>
              </p:ext>
            </p:extLst>
          </p:nvPr>
        </p:nvGraphicFramePr>
        <p:xfrm>
          <a:off x="1022486" y="269942"/>
          <a:ext cx="3480620" cy="2866867"/>
        </p:xfrm>
        <a:graphic>
          <a:graphicData uri="http://schemas.openxmlformats.org/drawingml/2006/table">
            <a:tbl>
              <a:tblPr/>
              <a:tblGrid>
                <a:gridCol w="348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ジャンプ率</a:t>
                      </a:r>
                    </a:p>
                  </a:txBody>
                  <a:tcPr marL="0" marR="0" marT="0" marB="7200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8795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endParaRPr lang="en-US" altLang="ja-JP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lvl="0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endParaRPr lang="en-US" altLang="ja-JP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180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55">
            <a:extLst>
              <a:ext uri="{FF2B5EF4-FFF2-40B4-BE49-F238E27FC236}">
                <a16:creationId xmlns:a16="http://schemas.microsoft.com/office/drawing/2014/main" id="{A56E4DB3-6EB0-478B-8042-B6D3B34A9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415985"/>
              </p:ext>
            </p:extLst>
          </p:nvPr>
        </p:nvGraphicFramePr>
        <p:xfrm>
          <a:off x="4886681" y="254296"/>
          <a:ext cx="3480620" cy="2882513"/>
        </p:xfrm>
        <a:graphic>
          <a:graphicData uri="http://schemas.openxmlformats.org/drawingml/2006/table">
            <a:tbl>
              <a:tblPr/>
              <a:tblGrid>
                <a:gridCol w="348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65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フォント</a:t>
                      </a:r>
                    </a:p>
                  </a:txBody>
                  <a:tcPr marL="0" marR="0" marT="0" marB="7200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856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endParaRPr lang="en-US" altLang="ja-JP" sz="3200" dirty="0"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メイリオ" pitchFamily="50" charset="-128"/>
                      </a:endParaRPr>
                    </a:p>
                    <a:p>
                      <a:pPr lvl="0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endParaRPr lang="en-US" altLang="ja-JP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lvl="0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endParaRPr lang="en-US" altLang="ja-JP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lvl="0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endParaRPr lang="en-US" altLang="ja-JP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lvl="0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endParaRPr lang="en-US" altLang="ja-JP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180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55">
            <a:extLst>
              <a:ext uri="{FF2B5EF4-FFF2-40B4-BE49-F238E27FC236}">
                <a16:creationId xmlns:a16="http://schemas.microsoft.com/office/drawing/2014/main" id="{210E722D-C5EC-4998-8043-6081434D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96055"/>
              </p:ext>
            </p:extLst>
          </p:nvPr>
        </p:nvGraphicFramePr>
        <p:xfrm>
          <a:off x="1048362" y="3278632"/>
          <a:ext cx="8867112" cy="1804702"/>
        </p:xfrm>
        <a:graphic>
          <a:graphicData uri="http://schemas.openxmlformats.org/drawingml/2006/table">
            <a:tbl>
              <a:tblPr/>
              <a:tblGrid>
                <a:gridCol w="8867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566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レイアウト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0" marR="0" marT="0" marB="7200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522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endParaRPr lang="en-US" altLang="ja-JP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lvl="0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endParaRPr lang="en-US" altLang="ja-JP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lvl="0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endParaRPr lang="en-US" altLang="ja-JP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lvl="0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endParaRPr lang="en-US" altLang="ja-JP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lvl="0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endParaRPr lang="en-US" altLang="ja-JP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180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AutoShape 3">
            <a:extLst>
              <a:ext uri="{FF2B5EF4-FFF2-40B4-BE49-F238E27FC236}">
                <a16:creationId xmlns:a16="http://schemas.microsoft.com/office/drawing/2014/main" id="{D88DDD5F-2A79-42D7-980F-5448E13A0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505" y="796549"/>
            <a:ext cx="1080121" cy="77559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40000"/>
              </a:lnSpc>
              <a:spcAft>
                <a:spcPts val="1200"/>
              </a:spcAft>
            </a:pPr>
            <a:r>
              <a:rPr lang="en-US" altLang="ja-JP" sz="3600" dirty="0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Title</a:t>
            </a:r>
          </a:p>
        </p:txBody>
      </p:sp>
      <p:graphicFrame>
        <p:nvGraphicFramePr>
          <p:cNvPr id="11" name="Group 55">
            <a:extLst>
              <a:ext uri="{FF2B5EF4-FFF2-40B4-BE49-F238E27FC236}">
                <a16:creationId xmlns:a16="http://schemas.microsoft.com/office/drawing/2014/main" id="{72A517FF-23DA-4880-9DA5-37B167565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243528"/>
              </p:ext>
            </p:extLst>
          </p:nvPr>
        </p:nvGraphicFramePr>
        <p:xfrm>
          <a:off x="2803792" y="1931160"/>
          <a:ext cx="1387046" cy="1097280"/>
        </p:xfrm>
        <a:graphic>
          <a:graphicData uri="http://schemas.openxmlformats.org/drawingml/2006/table">
            <a:tbl>
              <a:tblPr/>
              <a:tblGrid>
                <a:gridCol w="138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392">
                <a:tc>
                  <a:txBody>
                    <a:bodyPr/>
                    <a:lstStyle/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Char char="•"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知的</a:t>
                      </a: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Char char="•"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保守的</a:t>
                      </a: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Char char="•"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信頼</a:t>
                      </a: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Char char="•"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大人っぽい</a:t>
                      </a:r>
                    </a:p>
                  </a:txBody>
                  <a:tcPr marL="180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5">
            <a:extLst>
              <a:ext uri="{FF2B5EF4-FFF2-40B4-BE49-F238E27FC236}">
                <a16:creationId xmlns:a16="http://schemas.microsoft.com/office/drawing/2014/main" id="{87C9BE90-504D-45B4-8C69-F1A669172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41289"/>
              </p:ext>
            </p:extLst>
          </p:nvPr>
        </p:nvGraphicFramePr>
        <p:xfrm>
          <a:off x="1224558" y="1931160"/>
          <a:ext cx="1564114" cy="1097280"/>
        </p:xfrm>
        <a:graphic>
          <a:graphicData uri="http://schemas.openxmlformats.org/drawingml/2006/table">
            <a:tbl>
              <a:tblPr/>
              <a:tblGrid>
                <a:gridCol w="156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392">
                <a:tc>
                  <a:txBody>
                    <a:bodyPr/>
                    <a:lstStyle/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Char char="•"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大衆的</a:t>
                      </a: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Char char="•"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行動的</a:t>
                      </a: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Char char="•"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ダイナミック</a:t>
                      </a: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Char char="•"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若々しい</a:t>
                      </a:r>
                    </a:p>
                  </a:txBody>
                  <a:tcPr marL="180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AutoShape 3">
            <a:extLst>
              <a:ext uri="{FF2B5EF4-FFF2-40B4-BE49-F238E27FC236}">
                <a16:creationId xmlns:a16="http://schemas.microsoft.com/office/drawing/2014/main" id="{699A0A55-E2E7-4CF8-B13E-E615E3D82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672" y="1029374"/>
            <a:ext cx="2516297" cy="36009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40000"/>
              </a:lnSpc>
              <a:spcAft>
                <a:spcPts val="1200"/>
              </a:spcAft>
            </a:pPr>
            <a:r>
              <a:rPr lang="en-US" altLang="ja-JP" dirty="0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Title</a:t>
            </a:r>
            <a:endParaRPr lang="ja-JP" altLang="en-US" dirty="0">
              <a:solidFill>
                <a:schemeClr val="tx2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A21E0C6F-968D-4782-B396-31C5C01ED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65" y="1408558"/>
            <a:ext cx="2516297" cy="36009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40000"/>
              </a:lnSpc>
              <a:spcAft>
                <a:spcPts val="1200"/>
              </a:spcAft>
            </a:pPr>
            <a:r>
              <a:rPr lang="ja-JP" altLang="en-US" dirty="0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コンテンツ</a:t>
            </a: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B11DFEA8-C4E8-421C-86CC-48F503348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58" y="1408558"/>
            <a:ext cx="1382104" cy="36009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40000"/>
              </a:lnSpc>
              <a:spcAft>
                <a:spcPts val="1200"/>
              </a:spcAft>
            </a:pPr>
            <a:r>
              <a:rPr lang="ja-JP" altLang="en-US" dirty="0">
                <a:solidFill>
                  <a:schemeClr val="tx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コンテンツ</a:t>
            </a: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CA38855F-CE2C-41F4-9015-E6576CDDF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709" y="857025"/>
            <a:ext cx="1080121" cy="65960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40000"/>
              </a:lnSpc>
              <a:spcAft>
                <a:spcPts val="1200"/>
              </a:spcAft>
            </a:pPr>
            <a:r>
              <a:rPr lang="ja-JP" altLang="en-US" sz="3600" dirty="0">
                <a:solidFill>
                  <a:schemeClr val="tx2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itchFamily="50" charset="-128"/>
              </a:rPr>
              <a:t>明朝</a:t>
            </a:r>
            <a:endParaRPr lang="en-US" altLang="ja-JP" sz="3600" dirty="0">
              <a:solidFill>
                <a:schemeClr val="tx2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itchFamily="50" charset="-128"/>
            </a:endParaRPr>
          </a:p>
        </p:txBody>
      </p:sp>
      <p:graphicFrame>
        <p:nvGraphicFramePr>
          <p:cNvPr id="17" name="Group 55">
            <a:extLst>
              <a:ext uri="{FF2B5EF4-FFF2-40B4-BE49-F238E27FC236}">
                <a16:creationId xmlns:a16="http://schemas.microsoft.com/office/drawing/2014/main" id="{D7CB9218-484C-441E-A8E5-AF68B6F71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607711"/>
              </p:ext>
            </p:extLst>
          </p:nvPr>
        </p:nvGraphicFramePr>
        <p:xfrm>
          <a:off x="6665997" y="1787501"/>
          <a:ext cx="1387046" cy="1097280"/>
        </p:xfrm>
        <a:graphic>
          <a:graphicData uri="http://schemas.openxmlformats.org/drawingml/2006/table">
            <a:tbl>
              <a:tblPr/>
              <a:tblGrid>
                <a:gridCol w="138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392">
                <a:tc>
                  <a:txBody>
                    <a:bodyPr/>
                    <a:lstStyle/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Char char="•"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大衆的</a:t>
                      </a: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Char char="•"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行動的</a:t>
                      </a: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Char char="•"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ダイナミック</a:t>
                      </a: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Char char="•"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若々しい</a:t>
                      </a:r>
                    </a:p>
                  </a:txBody>
                  <a:tcPr marL="180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55">
            <a:extLst>
              <a:ext uri="{FF2B5EF4-FFF2-40B4-BE49-F238E27FC236}">
                <a16:creationId xmlns:a16="http://schemas.microsoft.com/office/drawing/2014/main" id="{9441370D-919A-458C-9478-6665A82D7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40655"/>
              </p:ext>
            </p:extLst>
          </p:nvPr>
        </p:nvGraphicFramePr>
        <p:xfrm>
          <a:off x="5086763" y="1787501"/>
          <a:ext cx="1564114" cy="1097280"/>
        </p:xfrm>
        <a:graphic>
          <a:graphicData uri="http://schemas.openxmlformats.org/drawingml/2006/table">
            <a:tbl>
              <a:tblPr/>
              <a:tblGrid>
                <a:gridCol w="156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392">
                <a:tc>
                  <a:txBody>
                    <a:bodyPr/>
                    <a:lstStyle/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Char char="•"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知的</a:t>
                      </a: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Char char="•"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保守的</a:t>
                      </a: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Char char="•"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信頼</a:t>
                      </a:r>
                    </a:p>
                    <a:p>
                      <a:pPr marL="180975" marR="0" lvl="0" indent="-180975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メイリオ" pitchFamily="50" charset="-128"/>
                        <a:buChar char="•"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大人っぽい</a:t>
                      </a:r>
                    </a:p>
                  </a:txBody>
                  <a:tcPr marL="180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AutoShape 3">
            <a:extLst>
              <a:ext uri="{FF2B5EF4-FFF2-40B4-BE49-F238E27FC236}">
                <a16:creationId xmlns:a16="http://schemas.microsoft.com/office/drawing/2014/main" id="{5E11CFA9-0626-46A0-9EF3-91A954C35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868" y="937422"/>
            <a:ext cx="1728193" cy="68942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40000"/>
              </a:lnSpc>
              <a:spcAft>
                <a:spcPts val="1200"/>
              </a:spcAft>
            </a:pPr>
            <a:r>
              <a:rPr lang="ja-JP" altLang="en-US" sz="3200" dirty="0">
                <a:solidFill>
                  <a:schemeClr val="tx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itchFamily="50" charset="-128"/>
              </a:rPr>
              <a:t>ゴシック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441E82C-6425-4211-901B-C8F09BB156A2}"/>
              </a:ext>
            </a:extLst>
          </p:cNvPr>
          <p:cNvSpPr/>
          <p:nvPr/>
        </p:nvSpPr>
        <p:spPr bwMode="auto">
          <a:xfrm>
            <a:off x="1224558" y="3955557"/>
            <a:ext cx="848220" cy="63499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5A6A79A-8F8C-4B79-A9F3-FAA18FC99C10}"/>
              </a:ext>
            </a:extLst>
          </p:cNvPr>
          <p:cNvSpPr/>
          <p:nvPr/>
        </p:nvSpPr>
        <p:spPr bwMode="auto">
          <a:xfrm>
            <a:off x="2354634" y="3955557"/>
            <a:ext cx="420347" cy="6293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E3F0932-6B9B-4C49-974B-7BF5AE03A71C}"/>
              </a:ext>
            </a:extLst>
          </p:cNvPr>
          <p:cNvSpPr/>
          <p:nvPr/>
        </p:nvSpPr>
        <p:spPr bwMode="auto">
          <a:xfrm>
            <a:off x="2750678" y="3955557"/>
            <a:ext cx="420347" cy="6293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19255DC-2F89-458E-875D-4B884F62D9FC}"/>
              </a:ext>
            </a:extLst>
          </p:cNvPr>
          <p:cNvSpPr/>
          <p:nvPr/>
        </p:nvSpPr>
        <p:spPr bwMode="auto">
          <a:xfrm>
            <a:off x="3434754" y="3956797"/>
            <a:ext cx="526292" cy="6337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C63E4F7-81D1-476C-A3C5-3EC09A6AD775}"/>
              </a:ext>
            </a:extLst>
          </p:cNvPr>
          <p:cNvSpPr/>
          <p:nvPr/>
        </p:nvSpPr>
        <p:spPr bwMode="auto">
          <a:xfrm>
            <a:off x="3961046" y="4160153"/>
            <a:ext cx="419029" cy="2496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BFEFC3F-0AF6-43BF-AB76-E54A0BF50A6C}"/>
              </a:ext>
            </a:extLst>
          </p:cNvPr>
          <p:cNvSpPr/>
          <p:nvPr/>
        </p:nvSpPr>
        <p:spPr bwMode="auto">
          <a:xfrm>
            <a:off x="4642542" y="3960044"/>
            <a:ext cx="628416" cy="62725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0B33086-C0DE-49A5-8891-07B1A220ED5F}"/>
              </a:ext>
            </a:extLst>
          </p:cNvPr>
          <p:cNvSpPr/>
          <p:nvPr/>
        </p:nvSpPr>
        <p:spPr bwMode="auto">
          <a:xfrm>
            <a:off x="5254610" y="3960044"/>
            <a:ext cx="209472" cy="62725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9DCB1CB-32B7-4B64-AE2A-8F580D755836}"/>
              </a:ext>
            </a:extLst>
          </p:cNvPr>
          <p:cNvSpPr/>
          <p:nvPr/>
        </p:nvSpPr>
        <p:spPr bwMode="auto">
          <a:xfrm>
            <a:off x="5739011" y="3926704"/>
            <a:ext cx="194314" cy="29111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1A66B1E-379B-4861-8289-3634CD45833D}"/>
              </a:ext>
            </a:extLst>
          </p:cNvPr>
          <p:cNvSpPr/>
          <p:nvPr/>
        </p:nvSpPr>
        <p:spPr bwMode="auto">
          <a:xfrm>
            <a:off x="5971824" y="3926704"/>
            <a:ext cx="487266" cy="29111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22790DC-8AA1-43BD-8973-233C24DE0757}"/>
              </a:ext>
            </a:extLst>
          </p:cNvPr>
          <p:cNvSpPr/>
          <p:nvPr/>
        </p:nvSpPr>
        <p:spPr bwMode="auto">
          <a:xfrm>
            <a:off x="5739011" y="4279594"/>
            <a:ext cx="194314" cy="29111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B4E21A1-75DD-4B65-845A-6B9A8F19002D}"/>
              </a:ext>
            </a:extLst>
          </p:cNvPr>
          <p:cNvSpPr/>
          <p:nvPr/>
        </p:nvSpPr>
        <p:spPr bwMode="auto">
          <a:xfrm>
            <a:off x="5971824" y="4279593"/>
            <a:ext cx="487266" cy="29111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BDCBE14-0DE0-410F-BC72-7D8B24B179EF}"/>
              </a:ext>
            </a:extLst>
          </p:cNvPr>
          <p:cNvSpPr/>
          <p:nvPr/>
        </p:nvSpPr>
        <p:spPr bwMode="auto">
          <a:xfrm>
            <a:off x="7236884" y="3955557"/>
            <a:ext cx="194314" cy="29111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F7926D3-6E2A-401E-945E-01F1F79076AF}"/>
              </a:ext>
            </a:extLst>
          </p:cNvPr>
          <p:cNvSpPr/>
          <p:nvPr/>
        </p:nvSpPr>
        <p:spPr bwMode="auto">
          <a:xfrm>
            <a:off x="6691903" y="3959231"/>
            <a:ext cx="487266" cy="29111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5E3E62D-D78F-41C1-9239-6742F0848AA4}"/>
              </a:ext>
            </a:extLst>
          </p:cNvPr>
          <p:cNvSpPr/>
          <p:nvPr/>
        </p:nvSpPr>
        <p:spPr bwMode="auto">
          <a:xfrm>
            <a:off x="6691903" y="4312121"/>
            <a:ext cx="194314" cy="29111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52E1983-FEFF-4143-82AE-40EE2AE1E189}"/>
              </a:ext>
            </a:extLst>
          </p:cNvPr>
          <p:cNvSpPr/>
          <p:nvPr/>
        </p:nvSpPr>
        <p:spPr bwMode="auto">
          <a:xfrm>
            <a:off x="6943932" y="4312120"/>
            <a:ext cx="487266" cy="29111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7E9A62C-CD0E-42FE-8F19-32A5ADDABD07}"/>
              </a:ext>
            </a:extLst>
          </p:cNvPr>
          <p:cNvSpPr/>
          <p:nvPr/>
        </p:nvSpPr>
        <p:spPr bwMode="auto">
          <a:xfrm>
            <a:off x="7763172" y="3949923"/>
            <a:ext cx="212055" cy="63499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D084458-B231-415A-9006-347D21CF6C01}"/>
              </a:ext>
            </a:extLst>
          </p:cNvPr>
          <p:cNvSpPr/>
          <p:nvPr/>
        </p:nvSpPr>
        <p:spPr bwMode="auto">
          <a:xfrm>
            <a:off x="7975227" y="3952740"/>
            <a:ext cx="356071" cy="31467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2710640-9232-4223-B968-68CEC438B312}"/>
              </a:ext>
            </a:extLst>
          </p:cNvPr>
          <p:cNvSpPr/>
          <p:nvPr/>
        </p:nvSpPr>
        <p:spPr bwMode="auto">
          <a:xfrm>
            <a:off x="8331298" y="3952740"/>
            <a:ext cx="288032" cy="1662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46FB41D-773D-4E95-9938-57B270D7E410}"/>
              </a:ext>
            </a:extLst>
          </p:cNvPr>
          <p:cNvSpPr/>
          <p:nvPr/>
        </p:nvSpPr>
        <p:spPr bwMode="auto">
          <a:xfrm>
            <a:off x="8331298" y="4112245"/>
            <a:ext cx="288032" cy="1662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FDD1ACA-A84B-4B0B-9507-58F8EF62A442}"/>
              </a:ext>
            </a:extLst>
          </p:cNvPr>
          <p:cNvSpPr/>
          <p:nvPr/>
        </p:nvSpPr>
        <p:spPr bwMode="auto">
          <a:xfrm>
            <a:off x="8331298" y="4278495"/>
            <a:ext cx="288032" cy="1662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4AE115B-1A4A-427C-9C76-FE0FC00144FB}"/>
              </a:ext>
            </a:extLst>
          </p:cNvPr>
          <p:cNvSpPr/>
          <p:nvPr/>
        </p:nvSpPr>
        <p:spPr bwMode="auto">
          <a:xfrm>
            <a:off x="8328842" y="4421051"/>
            <a:ext cx="288032" cy="1662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DC2D716-8B17-404D-8B7A-007929BFFC35}"/>
              </a:ext>
            </a:extLst>
          </p:cNvPr>
          <p:cNvSpPr/>
          <p:nvPr/>
        </p:nvSpPr>
        <p:spPr bwMode="auto">
          <a:xfrm>
            <a:off x="7975226" y="4252415"/>
            <a:ext cx="356072" cy="3325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0C0D054-09F4-41E8-928D-C31457F5EE4E}"/>
              </a:ext>
            </a:extLst>
          </p:cNvPr>
          <p:cNvSpPr/>
          <p:nvPr/>
        </p:nvSpPr>
        <p:spPr bwMode="auto">
          <a:xfrm>
            <a:off x="8871358" y="3949923"/>
            <a:ext cx="210173" cy="6293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515BFF6-5369-4CE6-935F-912D453E7499}"/>
              </a:ext>
            </a:extLst>
          </p:cNvPr>
          <p:cNvSpPr/>
          <p:nvPr/>
        </p:nvSpPr>
        <p:spPr bwMode="auto">
          <a:xfrm>
            <a:off x="9159390" y="3949923"/>
            <a:ext cx="210173" cy="6293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F96FB2F-7EBB-47E3-A564-89E6F969DD56}"/>
              </a:ext>
            </a:extLst>
          </p:cNvPr>
          <p:cNvSpPr/>
          <p:nvPr/>
        </p:nvSpPr>
        <p:spPr bwMode="auto">
          <a:xfrm>
            <a:off x="9447422" y="3955557"/>
            <a:ext cx="210173" cy="6293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5" name="タイトル 3">
            <a:extLst>
              <a:ext uri="{FF2B5EF4-FFF2-40B4-BE49-F238E27FC236}">
                <a16:creationId xmlns:a16="http://schemas.microsoft.com/office/drawing/2014/main" id="{82642AD4-ED13-4DC3-B2CF-3491C949D68E}"/>
              </a:ext>
            </a:extLst>
          </p:cNvPr>
          <p:cNvSpPr txBox="1">
            <a:spLocks/>
          </p:cNvSpPr>
          <p:nvPr/>
        </p:nvSpPr>
        <p:spPr bwMode="auto">
          <a:xfrm>
            <a:off x="1166502" y="4641741"/>
            <a:ext cx="1099378" cy="3139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 algn="l"/>
            <a:r>
              <a:rPr lang="ja-JP" altLang="en-US" sz="1200" b="0" dirty="0"/>
              <a:t>シングルカラム</a:t>
            </a:r>
            <a:endParaRPr lang="en-US" altLang="ja-JP" sz="1200" b="0" dirty="0"/>
          </a:p>
          <a:p>
            <a:pPr algn="l"/>
            <a:endParaRPr lang="ja-JP" altLang="en-US" sz="500" b="0" dirty="0"/>
          </a:p>
        </p:txBody>
      </p:sp>
      <p:sp>
        <p:nvSpPr>
          <p:cNvPr id="46" name="タイトル 3">
            <a:extLst>
              <a:ext uri="{FF2B5EF4-FFF2-40B4-BE49-F238E27FC236}">
                <a16:creationId xmlns:a16="http://schemas.microsoft.com/office/drawing/2014/main" id="{BB3F2C16-C616-4F13-82EC-15E6AB5F65F0}"/>
              </a:ext>
            </a:extLst>
          </p:cNvPr>
          <p:cNvSpPr txBox="1">
            <a:spLocks/>
          </p:cNvSpPr>
          <p:nvPr/>
        </p:nvSpPr>
        <p:spPr bwMode="auto">
          <a:xfrm>
            <a:off x="2371175" y="4682086"/>
            <a:ext cx="775547" cy="2123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200" b="0" dirty="0"/>
              <a:t>画面分割</a:t>
            </a:r>
            <a:endParaRPr lang="ja-JP" altLang="en-US" sz="500" b="0" dirty="0"/>
          </a:p>
        </p:txBody>
      </p:sp>
      <p:sp>
        <p:nvSpPr>
          <p:cNvPr id="47" name="タイトル 3">
            <a:extLst>
              <a:ext uri="{FF2B5EF4-FFF2-40B4-BE49-F238E27FC236}">
                <a16:creationId xmlns:a16="http://schemas.microsoft.com/office/drawing/2014/main" id="{192EB147-D65B-484B-8A18-E953D9A513BF}"/>
              </a:ext>
            </a:extLst>
          </p:cNvPr>
          <p:cNvSpPr txBox="1">
            <a:spLocks/>
          </p:cNvSpPr>
          <p:nvPr/>
        </p:nvSpPr>
        <p:spPr bwMode="auto">
          <a:xfrm>
            <a:off x="3438742" y="4681129"/>
            <a:ext cx="775547" cy="2123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200" b="0" dirty="0"/>
              <a:t>非対称</a:t>
            </a:r>
            <a:endParaRPr lang="ja-JP" altLang="en-US" sz="500" b="0" dirty="0"/>
          </a:p>
        </p:txBody>
      </p:sp>
      <p:sp>
        <p:nvSpPr>
          <p:cNvPr id="48" name="タイトル 3">
            <a:extLst>
              <a:ext uri="{FF2B5EF4-FFF2-40B4-BE49-F238E27FC236}">
                <a16:creationId xmlns:a16="http://schemas.microsoft.com/office/drawing/2014/main" id="{C5B65343-FF05-456E-A42F-6826C7664C2F}"/>
              </a:ext>
            </a:extLst>
          </p:cNvPr>
          <p:cNvSpPr txBox="1">
            <a:spLocks/>
          </p:cNvSpPr>
          <p:nvPr/>
        </p:nvSpPr>
        <p:spPr bwMode="auto">
          <a:xfrm>
            <a:off x="4463588" y="4539389"/>
            <a:ext cx="1135478" cy="4339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200" b="0" dirty="0"/>
              <a:t>固定サイドバー</a:t>
            </a:r>
            <a:endParaRPr lang="ja-JP" altLang="en-US" sz="500" b="0" dirty="0"/>
          </a:p>
        </p:txBody>
      </p:sp>
      <p:sp>
        <p:nvSpPr>
          <p:cNvPr id="49" name="タイトル 3">
            <a:extLst>
              <a:ext uri="{FF2B5EF4-FFF2-40B4-BE49-F238E27FC236}">
                <a16:creationId xmlns:a16="http://schemas.microsoft.com/office/drawing/2014/main" id="{86E6F8F9-A25E-40C8-85FF-10EB88E03331}"/>
              </a:ext>
            </a:extLst>
          </p:cNvPr>
          <p:cNvSpPr txBox="1">
            <a:spLocks/>
          </p:cNvSpPr>
          <p:nvPr/>
        </p:nvSpPr>
        <p:spPr bwMode="auto">
          <a:xfrm>
            <a:off x="5575640" y="4678236"/>
            <a:ext cx="1135478" cy="2123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 sz="1200" b="0" dirty="0"/>
              <a:t>F</a:t>
            </a:r>
            <a:r>
              <a:rPr lang="ja-JP" altLang="en-US" sz="1200" b="0" dirty="0"/>
              <a:t>型</a:t>
            </a:r>
            <a:endParaRPr lang="ja-JP" altLang="en-US" sz="500" b="0" dirty="0"/>
          </a:p>
        </p:txBody>
      </p:sp>
      <p:sp>
        <p:nvSpPr>
          <p:cNvPr id="50" name="タイトル 3">
            <a:extLst>
              <a:ext uri="{FF2B5EF4-FFF2-40B4-BE49-F238E27FC236}">
                <a16:creationId xmlns:a16="http://schemas.microsoft.com/office/drawing/2014/main" id="{C44224A5-202A-423E-8F2C-06731B9B14F6}"/>
              </a:ext>
            </a:extLst>
          </p:cNvPr>
          <p:cNvSpPr txBox="1">
            <a:spLocks/>
          </p:cNvSpPr>
          <p:nvPr/>
        </p:nvSpPr>
        <p:spPr bwMode="auto">
          <a:xfrm>
            <a:off x="6472336" y="4686704"/>
            <a:ext cx="1135478" cy="2123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 sz="1200" b="0" dirty="0"/>
              <a:t>Z</a:t>
            </a:r>
            <a:r>
              <a:rPr lang="ja-JP" altLang="en-US" sz="1200" b="0" dirty="0"/>
              <a:t>型</a:t>
            </a:r>
            <a:endParaRPr lang="ja-JP" altLang="en-US" sz="500" b="0" dirty="0"/>
          </a:p>
        </p:txBody>
      </p:sp>
      <p:sp>
        <p:nvSpPr>
          <p:cNvPr id="51" name="タイトル 3">
            <a:extLst>
              <a:ext uri="{FF2B5EF4-FFF2-40B4-BE49-F238E27FC236}">
                <a16:creationId xmlns:a16="http://schemas.microsoft.com/office/drawing/2014/main" id="{6FB590D5-E2AA-49AF-8CFC-96FF3388590E}"/>
              </a:ext>
            </a:extLst>
          </p:cNvPr>
          <p:cNvSpPr txBox="1">
            <a:spLocks/>
          </p:cNvSpPr>
          <p:nvPr/>
        </p:nvSpPr>
        <p:spPr bwMode="auto">
          <a:xfrm>
            <a:off x="7627868" y="4669768"/>
            <a:ext cx="1135478" cy="2123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200" b="0" dirty="0"/>
              <a:t>グリッド</a:t>
            </a:r>
            <a:endParaRPr lang="ja-JP" altLang="en-US" sz="500" b="0" dirty="0"/>
          </a:p>
        </p:txBody>
      </p:sp>
      <p:sp>
        <p:nvSpPr>
          <p:cNvPr id="52" name="タイトル 3">
            <a:extLst>
              <a:ext uri="{FF2B5EF4-FFF2-40B4-BE49-F238E27FC236}">
                <a16:creationId xmlns:a16="http://schemas.microsoft.com/office/drawing/2014/main" id="{31B2B8FB-F1E2-45DE-8EF6-4FBA808C482A}"/>
              </a:ext>
            </a:extLst>
          </p:cNvPr>
          <p:cNvSpPr txBox="1">
            <a:spLocks/>
          </p:cNvSpPr>
          <p:nvPr/>
        </p:nvSpPr>
        <p:spPr bwMode="auto">
          <a:xfrm>
            <a:off x="8619330" y="4678236"/>
            <a:ext cx="1135478" cy="2123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200" b="0" dirty="0"/>
              <a:t>カード型</a:t>
            </a:r>
            <a:endParaRPr lang="ja-JP" altLang="en-US" sz="500" b="0" dirty="0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38AEE2FB-8AB0-47D3-8C7A-6EF383441205}"/>
              </a:ext>
            </a:extLst>
          </p:cNvPr>
          <p:cNvCxnSpPr/>
          <p:nvPr/>
        </p:nvCxnSpPr>
        <p:spPr>
          <a:xfrm>
            <a:off x="982216" y="5750397"/>
            <a:ext cx="377325" cy="147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A8C70341-70F0-4CCF-8F1F-F7F916330A3C}"/>
              </a:ext>
            </a:extLst>
          </p:cNvPr>
          <p:cNvSpPr/>
          <p:nvPr/>
        </p:nvSpPr>
        <p:spPr>
          <a:xfrm>
            <a:off x="1203649" y="937422"/>
            <a:ext cx="1258996" cy="21251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B9E1A690-EF96-4841-9386-931F3099F41E}"/>
              </a:ext>
            </a:extLst>
          </p:cNvPr>
          <p:cNvSpPr/>
          <p:nvPr/>
        </p:nvSpPr>
        <p:spPr>
          <a:xfrm>
            <a:off x="6558067" y="998303"/>
            <a:ext cx="1748994" cy="21251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タイトル 3">
            <a:extLst>
              <a:ext uri="{FF2B5EF4-FFF2-40B4-BE49-F238E27FC236}">
                <a16:creationId xmlns:a16="http://schemas.microsoft.com/office/drawing/2014/main" id="{1099046D-0BA2-4950-BC81-E6C10B4F14CE}"/>
              </a:ext>
            </a:extLst>
          </p:cNvPr>
          <p:cNvSpPr txBox="1">
            <a:spLocks/>
          </p:cNvSpPr>
          <p:nvPr/>
        </p:nvSpPr>
        <p:spPr bwMode="auto">
          <a:xfrm>
            <a:off x="1166502" y="4882134"/>
            <a:ext cx="1099378" cy="2123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 sz="1200" b="0" dirty="0"/>
              <a:t>LP</a:t>
            </a:r>
            <a:r>
              <a:rPr lang="ja-JP" altLang="en-US" sz="1200" b="0" dirty="0"/>
              <a:t>系</a:t>
            </a:r>
            <a:endParaRPr lang="ja-JP" altLang="en-US" sz="500" b="0" dirty="0"/>
          </a:p>
        </p:txBody>
      </p:sp>
      <p:sp>
        <p:nvSpPr>
          <p:cNvPr id="58" name="タイトル 3">
            <a:extLst>
              <a:ext uri="{FF2B5EF4-FFF2-40B4-BE49-F238E27FC236}">
                <a16:creationId xmlns:a16="http://schemas.microsoft.com/office/drawing/2014/main" id="{49CFA9D7-106B-4228-89D4-9B6A4B5C2A34}"/>
              </a:ext>
            </a:extLst>
          </p:cNvPr>
          <p:cNvSpPr txBox="1">
            <a:spLocks/>
          </p:cNvSpPr>
          <p:nvPr/>
        </p:nvSpPr>
        <p:spPr bwMode="auto">
          <a:xfrm>
            <a:off x="2227363" y="4925825"/>
            <a:ext cx="1099378" cy="221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 sz="1200" b="0" dirty="0"/>
              <a:t>2</a:t>
            </a:r>
            <a:r>
              <a:rPr lang="ja-JP" altLang="en-US" sz="1200" b="0" dirty="0"/>
              <a:t>軸訴求</a:t>
            </a:r>
            <a:endParaRPr lang="ja-JP" altLang="en-US" sz="500" b="0" dirty="0"/>
          </a:p>
        </p:txBody>
      </p:sp>
      <p:sp>
        <p:nvSpPr>
          <p:cNvPr id="59" name="タイトル 3">
            <a:extLst>
              <a:ext uri="{FF2B5EF4-FFF2-40B4-BE49-F238E27FC236}">
                <a16:creationId xmlns:a16="http://schemas.microsoft.com/office/drawing/2014/main" id="{7D0BDC48-2798-4077-8F4F-AA3F9A80DD35}"/>
              </a:ext>
            </a:extLst>
          </p:cNvPr>
          <p:cNvSpPr txBox="1">
            <a:spLocks/>
          </p:cNvSpPr>
          <p:nvPr/>
        </p:nvSpPr>
        <p:spPr bwMode="auto">
          <a:xfrm>
            <a:off x="3419387" y="4897155"/>
            <a:ext cx="775547" cy="2123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200" b="0" dirty="0"/>
              <a:t>デザイン性</a:t>
            </a:r>
            <a:endParaRPr lang="ja-JP" altLang="en-US" sz="500" b="0" dirty="0"/>
          </a:p>
        </p:txBody>
      </p:sp>
      <p:sp>
        <p:nvSpPr>
          <p:cNvPr id="60" name="タイトル 3">
            <a:extLst>
              <a:ext uri="{FF2B5EF4-FFF2-40B4-BE49-F238E27FC236}">
                <a16:creationId xmlns:a16="http://schemas.microsoft.com/office/drawing/2014/main" id="{A5B31A58-2016-4C8C-9424-ABEAE0790CB1}"/>
              </a:ext>
            </a:extLst>
          </p:cNvPr>
          <p:cNvSpPr txBox="1">
            <a:spLocks/>
          </p:cNvSpPr>
          <p:nvPr/>
        </p:nvSpPr>
        <p:spPr bwMode="auto">
          <a:xfrm>
            <a:off x="4444233" y="4866213"/>
            <a:ext cx="1135478" cy="2123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200" b="0" dirty="0"/>
              <a:t>メニュー有り</a:t>
            </a:r>
            <a:endParaRPr lang="ja-JP" altLang="en-US" sz="500" b="0" dirty="0"/>
          </a:p>
        </p:txBody>
      </p:sp>
      <p:sp>
        <p:nvSpPr>
          <p:cNvPr id="61" name="タイトル 3">
            <a:extLst>
              <a:ext uri="{FF2B5EF4-FFF2-40B4-BE49-F238E27FC236}">
                <a16:creationId xmlns:a16="http://schemas.microsoft.com/office/drawing/2014/main" id="{BB4CA7C5-E9A0-4C96-AD49-27D0EF239E47}"/>
              </a:ext>
            </a:extLst>
          </p:cNvPr>
          <p:cNvSpPr txBox="1">
            <a:spLocks/>
          </p:cNvSpPr>
          <p:nvPr/>
        </p:nvSpPr>
        <p:spPr bwMode="auto">
          <a:xfrm>
            <a:off x="5556285" y="4889644"/>
            <a:ext cx="1135478" cy="221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200" b="0" dirty="0"/>
              <a:t>画像と説明</a:t>
            </a:r>
            <a:endParaRPr lang="ja-JP" altLang="en-US" sz="500" b="0" dirty="0"/>
          </a:p>
        </p:txBody>
      </p:sp>
      <p:sp>
        <p:nvSpPr>
          <p:cNvPr id="62" name="タイトル 3">
            <a:extLst>
              <a:ext uri="{FF2B5EF4-FFF2-40B4-BE49-F238E27FC236}">
                <a16:creationId xmlns:a16="http://schemas.microsoft.com/office/drawing/2014/main" id="{23F6CE83-C67A-4211-B141-627213577235}"/>
              </a:ext>
            </a:extLst>
          </p:cNvPr>
          <p:cNvSpPr txBox="1">
            <a:spLocks/>
          </p:cNvSpPr>
          <p:nvPr/>
        </p:nvSpPr>
        <p:spPr bwMode="auto">
          <a:xfrm>
            <a:off x="6452981" y="4902728"/>
            <a:ext cx="1135478" cy="2123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200" b="0" dirty="0"/>
              <a:t>説明系</a:t>
            </a:r>
            <a:endParaRPr lang="ja-JP" altLang="en-US" sz="500" b="0" dirty="0"/>
          </a:p>
        </p:txBody>
      </p:sp>
      <p:sp>
        <p:nvSpPr>
          <p:cNvPr id="63" name="タイトル 3">
            <a:extLst>
              <a:ext uri="{FF2B5EF4-FFF2-40B4-BE49-F238E27FC236}">
                <a16:creationId xmlns:a16="http://schemas.microsoft.com/office/drawing/2014/main" id="{81CF2D7B-92B3-4A6F-B1B1-14061DBBB4FD}"/>
              </a:ext>
            </a:extLst>
          </p:cNvPr>
          <p:cNvSpPr txBox="1">
            <a:spLocks/>
          </p:cNvSpPr>
          <p:nvPr/>
        </p:nvSpPr>
        <p:spPr bwMode="auto">
          <a:xfrm>
            <a:off x="7608513" y="4885792"/>
            <a:ext cx="1135478" cy="2123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200" b="0" dirty="0"/>
              <a:t>情報多い系</a:t>
            </a:r>
            <a:endParaRPr lang="ja-JP" altLang="en-US" sz="500" b="0" dirty="0"/>
          </a:p>
        </p:txBody>
      </p:sp>
      <p:sp>
        <p:nvSpPr>
          <p:cNvPr id="64" name="タイトル 3">
            <a:extLst>
              <a:ext uri="{FF2B5EF4-FFF2-40B4-BE49-F238E27FC236}">
                <a16:creationId xmlns:a16="http://schemas.microsoft.com/office/drawing/2014/main" id="{4434E4C9-E701-4E3C-8BD9-44EF44BF3969}"/>
              </a:ext>
            </a:extLst>
          </p:cNvPr>
          <p:cNvSpPr txBox="1">
            <a:spLocks/>
          </p:cNvSpPr>
          <p:nvPr/>
        </p:nvSpPr>
        <p:spPr bwMode="auto">
          <a:xfrm>
            <a:off x="8599975" y="4894261"/>
            <a:ext cx="1135478" cy="2123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200" b="0" dirty="0"/>
              <a:t>コンテンツ分け</a:t>
            </a:r>
            <a:endParaRPr lang="ja-JP" altLang="en-US" sz="500" b="0" dirty="0"/>
          </a:p>
        </p:txBody>
      </p:sp>
      <p:sp>
        <p:nvSpPr>
          <p:cNvPr id="65" name="タイトル 3">
            <a:extLst>
              <a:ext uri="{FF2B5EF4-FFF2-40B4-BE49-F238E27FC236}">
                <a16:creationId xmlns:a16="http://schemas.microsoft.com/office/drawing/2014/main" id="{78DB3207-8768-4959-AB4F-AFEE4870B398}"/>
              </a:ext>
            </a:extLst>
          </p:cNvPr>
          <p:cNvSpPr txBox="1">
            <a:spLocks/>
          </p:cNvSpPr>
          <p:nvPr/>
        </p:nvSpPr>
        <p:spPr bwMode="auto">
          <a:xfrm>
            <a:off x="1518876" y="5422147"/>
            <a:ext cx="8432601" cy="66479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pPr algn="l"/>
            <a:r>
              <a:rPr lang="ja-JP" altLang="en-US" sz="1800" dirty="0">
                <a:solidFill>
                  <a:schemeClr val="tx2"/>
                </a:solidFill>
              </a:rPr>
              <a:t>サービスに沿ったターゲット、ブランドイメージからすべての要素を</a:t>
            </a:r>
            <a:endParaRPr lang="en-US" altLang="ja-JP" sz="1800" dirty="0">
              <a:solidFill>
                <a:schemeClr val="tx2"/>
              </a:solidFill>
            </a:endParaRPr>
          </a:p>
          <a:p>
            <a:pPr algn="l"/>
            <a:r>
              <a:rPr lang="ja-JP" altLang="en-US" sz="1800" dirty="0">
                <a:solidFill>
                  <a:schemeClr val="tx2"/>
                </a:solidFill>
              </a:rPr>
              <a:t>最適にデザイン</a:t>
            </a:r>
            <a:endParaRPr lang="ja-JP" alt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8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C57E29CA-8556-4B7C-89C3-14668EC84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3353" y="0"/>
            <a:ext cx="9505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4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C1EF987A-86D2-498D-BBF1-44A65A7CC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282153"/>
              </p:ext>
            </p:extLst>
          </p:nvPr>
        </p:nvGraphicFramePr>
        <p:xfrm>
          <a:off x="395536" y="1058614"/>
          <a:ext cx="3672408" cy="2868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96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種類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ネットワーク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コーポレート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企業サイト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サービスサイト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サービスサイト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EC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ショッピングサイト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比較サイト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情報メディア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アプリ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アプリ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オウンドメディア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記事系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パンフ、カタログ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紙媒体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モール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楽天</a:t>
                      </a:r>
                      <a:r>
                        <a:rPr lang="en-US" altLang="ja-JP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,</a:t>
                      </a:r>
                      <a:r>
                        <a:rPr lang="en-US" sz="1050" u="none" strike="noStrike" dirty="0" err="1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Yahoo,Amazon</a:t>
                      </a:r>
                      <a:r>
                        <a:rPr 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…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SNS</a:t>
                      </a:r>
                      <a:r>
                        <a:rPr lang="ja-JP" alt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、</a:t>
                      </a:r>
                      <a:r>
                        <a:rPr lang="en-US" altLang="ja-JP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LINE</a:t>
                      </a:r>
                      <a:r>
                        <a:rPr lang="ja-JP" alt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アカウント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エンゲージメント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看板、旗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店舗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動画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Youtube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名刺、取扱説明書</a:t>
                      </a:r>
                      <a:endParaRPr lang="zh-TW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必用に応じて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76891C56-B083-410A-849C-814052962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14831"/>
              </p:ext>
            </p:extLst>
          </p:nvPr>
        </p:nvGraphicFramePr>
        <p:xfrm>
          <a:off x="395536" y="4365104"/>
          <a:ext cx="6192688" cy="1693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7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LPO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ユーザ別に最適なコンテンツを表示するツールの紹介。</a:t>
                      </a:r>
                      <a:endParaRPr lang="ja-JP" alt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WEB</a:t>
                      </a:r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接客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ユーザ別や様々なタイミングで最適なお知らせを</a:t>
                      </a:r>
                      <a:r>
                        <a:rPr lang="en-US" altLang="ja-JP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POPUP</a:t>
                      </a:r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表示。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解析ツール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AI</a:t>
                      </a:r>
                      <a:r>
                        <a:rPr lang="ja-JP" alt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を利用した解析ツールの紹介やどう解析するかのサポート。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決済代行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今色々決済サービスが増えてきているのでその辺りもサポート。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Review/</a:t>
                      </a:r>
                      <a:r>
                        <a:rPr lang="en-US" sz="1050" u="none" strike="noStrike" dirty="0" err="1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Reccomend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レコメンド、レビューツールも大事な要素。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CRM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顧客のバスケット分析、</a:t>
                      </a:r>
                      <a:r>
                        <a:rPr lang="en-US" altLang="ja-JP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LTV</a:t>
                      </a:r>
                      <a:r>
                        <a:rPr lang="ja-JP" altLang="en-US" sz="1050" u="none" strike="noStrike" dirty="0" err="1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、</a:t>
                      </a:r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転換率やセグメント別の</a:t>
                      </a:r>
                      <a:b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</a:br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ステップメールまで。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EFO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離脱率を落とすフォームの最適化のサポート。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DF2A40-E214-4650-9659-5E22B3E0C39D}"/>
              </a:ext>
            </a:extLst>
          </p:cNvPr>
          <p:cNvSpPr txBox="1"/>
          <p:nvPr/>
        </p:nvSpPr>
        <p:spPr>
          <a:xfrm>
            <a:off x="236136" y="277903"/>
            <a:ext cx="255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媒体種類</a:t>
            </a:r>
          </a:p>
        </p:txBody>
      </p:sp>
    </p:spTree>
    <p:extLst>
      <p:ext uri="{BB962C8B-B14F-4D97-AF65-F5344CB8AC3E}">
        <p14:creationId xmlns:p14="http://schemas.microsoft.com/office/powerpoint/2010/main" val="46264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&#10;&#10;自動的に生成された説明">
            <a:extLst>
              <a:ext uri="{FF2B5EF4-FFF2-40B4-BE49-F238E27FC236}">
                <a16:creationId xmlns:a16="http://schemas.microsoft.com/office/drawing/2014/main" id="{0ACD0BA7-0168-4F55-B4A0-B420E2EFE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11" y="1610322"/>
            <a:ext cx="8338857" cy="495426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2F67D4-3EA6-4ED9-A239-BB4B5C2D4DC5}"/>
              </a:ext>
            </a:extLst>
          </p:cNvPr>
          <p:cNvSpPr txBox="1"/>
          <p:nvPr/>
        </p:nvSpPr>
        <p:spPr>
          <a:xfrm>
            <a:off x="761965" y="460009"/>
            <a:ext cx="3379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600" b="1" i="0" dirty="0">
                <a:solidFill>
                  <a:srgbClr val="3D3F44"/>
                </a:solidFill>
                <a:effectLst/>
                <a:latin typeface="-apple-system"/>
              </a:rPr>
              <a:t>カスタマージャーニーマップ</a:t>
            </a:r>
            <a:endParaRPr lang="en-US" altLang="ja-JP" sz="1600" b="1" i="0" dirty="0">
              <a:solidFill>
                <a:srgbClr val="3D3F44"/>
              </a:solidFill>
              <a:effectLst/>
              <a:latin typeface="-apple-system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5FFC43-B7CC-4733-847B-8BC16E020CE2}"/>
              </a:ext>
            </a:extLst>
          </p:cNvPr>
          <p:cNvSpPr txBox="1"/>
          <p:nvPr/>
        </p:nvSpPr>
        <p:spPr>
          <a:xfrm>
            <a:off x="761965" y="867535"/>
            <a:ext cx="474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0" i="0" dirty="0">
                <a:solidFill>
                  <a:srgbClr val="666666"/>
                </a:solidFill>
                <a:effectLst/>
                <a:latin typeface="-apple-system"/>
              </a:rPr>
              <a:t>ターゲットが特定出来たら顧客の動きを明示化します。これによりどのポイントでどう戦略を打つか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0074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A812FE1-3EEA-4A2C-80FD-873D0ED990A8}"/>
              </a:ext>
            </a:extLst>
          </p:cNvPr>
          <p:cNvSpPr/>
          <p:nvPr/>
        </p:nvSpPr>
        <p:spPr>
          <a:xfrm>
            <a:off x="1653502" y="2489215"/>
            <a:ext cx="965200" cy="22402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0920E0C-5D95-4AA2-B7C5-E12FF1005269}"/>
              </a:ext>
            </a:extLst>
          </p:cNvPr>
          <p:cNvSpPr/>
          <p:nvPr/>
        </p:nvSpPr>
        <p:spPr>
          <a:xfrm>
            <a:off x="2864306" y="2489215"/>
            <a:ext cx="2192795" cy="5892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集客したい人</a:t>
            </a:r>
          </a:p>
        </p:txBody>
      </p:sp>
      <p:sp>
        <p:nvSpPr>
          <p:cNvPr id="35" name="タイトル 3">
            <a:extLst>
              <a:ext uri="{FF2B5EF4-FFF2-40B4-BE49-F238E27FC236}">
                <a16:creationId xmlns:a16="http://schemas.microsoft.com/office/drawing/2014/main" id="{91249E84-E3F8-4FB4-A453-B5396EA63F3C}"/>
              </a:ext>
            </a:extLst>
          </p:cNvPr>
          <p:cNvSpPr txBox="1">
            <a:spLocks/>
          </p:cNvSpPr>
          <p:nvPr/>
        </p:nvSpPr>
        <p:spPr bwMode="auto">
          <a:xfrm>
            <a:off x="3411013" y="2074395"/>
            <a:ext cx="1099378" cy="2477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400" b="0" dirty="0">
                <a:solidFill>
                  <a:schemeClr val="tx2"/>
                </a:solidFill>
              </a:rPr>
              <a:t>ＷＨＯ</a:t>
            </a:r>
            <a:endParaRPr lang="ja-JP" altLang="en-US" sz="600" b="0" dirty="0">
              <a:solidFill>
                <a:schemeClr val="tx2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3081D5C-40C5-4839-9AA3-D2349CE28129}"/>
              </a:ext>
            </a:extLst>
          </p:cNvPr>
          <p:cNvSpPr/>
          <p:nvPr/>
        </p:nvSpPr>
        <p:spPr>
          <a:xfrm>
            <a:off x="2864304" y="4103172"/>
            <a:ext cx="2192795" cy="5892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勉強したい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5655E11-D92F-497B-A90C-EC802CB95B15}"/>
              </a:ext>
            </a:extLst>
          </p:cNvPr>
          <p:cNvSpPr/>
          <p:nvPr/>
        </p:nvSpPr>
        <p:spPr>
          <a:xfrm>
            <a:off x="2864306" y="3314715"/>
            <a:ext cx="2192795" cy="5892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名刺代わりに欲しい人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AAC72EB-61A8-4D3D-B161-84A61C5164DB}"/>
              </a:ext>
            </a:extLst>
          </p:cNvPr>
          <p:cNvSpPr/>
          <p:nvPr/>
        </p:nvSpPr>
        <p:spPr>
          <a:xfrm>
            <a:off x="5294362" y="2489215"/>
            <a:ext cx="2192795" cy="5892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客が集まらないから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68634FF-2508-4751-B1FF-DE0982EE7DF7}"/>
              </a:ext>
            </a:extLst>
          </p:cNvPr>
          <p:cNvSpPr/>
          <p:nvPr/>
        </p:nvSpPr>
        <p:spPr>
          <a:xfrm>
            <a:off x="5294360" y="4103172"/>
            <a:ext cx="2192795" cy="5892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自分で作りたいから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D5C9081-EE1A-4507-8C8A-F2A525EF49FB}"/>
              </a:ext>
            </a:extLst>
          </p:cNvPr>
          <p:cNvSpPr/>
          <p:nvPr/>
        </p:nvSpPr>
        <p:spPr>
          <a:xfrm>
            <a:off x="5294362" y="3314715"/>
            <a:ext cx="2192795" cy="5892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起業したから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C30B9E1-CC15-4FB1-A7CC-6E9CD49EF253}"/>
              </a:ext>
            </a:extLst>
          </p:cNvPr>
          <p:cNvSpPr/>
          <p:nvPr/>
        </p:nvSpPr>
        <p:spPr>
          <a:xfrm>
            <a:off x="7778537" y="2489215"/>
            <a:ext cx="2192795" cy="5892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交流・コミュニケーション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2D6BB88F-4158-47A7-BF07-51C1586C6D22}"/>
              </a:ext>
            </a:extLst>
          </p:cNvPr>
          <p:cNvSpPr/>
          <p:nvPr/>
        </p:nvSpPr>
        <p:spPr>
          <a:xfrm>
            <a:off x="7778535" y="4103172"/>
            <a:ext cx="2192795" cy="5892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勉強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1B816E1-D453-494D-BFC2-3FA676B9D80E}"/>
              </a:ext>
            </a:extLst>
          </p:cNvPr>
          <p:cNvSpPr/>
          <p:nvPr/>
        </p:nvSpPr>
        <p:spPr>
          <a:xfrm>
            <a:off x="7778537" y="3314715"/>
            <a:ext cx="2192795" cy="5892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営業資料</a:t>
            </a:r>
          </a:p>
        </p:txBody>
      </p:sp>
      <p:sp>
        <p:nvSpPr>
          <p:cNvPr id="54" name="タイトル 3">
            <a:extLst>
              <a:ext uri="{FF2B5EF4-FFF2-40B4-BE49-F238E27FC236}">
                <a16:creationId xmlns:a16="http://schemas.microsoft.com/office/drawing/2014/main" id="{A57C7C85-2D07-4A45-84EC-2BE55CB53E19}"/>
              </a:ext>
            </a:extLst>
          </p:cNvPr>
          <p:cNvSpPr txBox="1">
            <a:spLocks/>
          </p:cNvSpPr>
          <p:nvPr/>
        </p:nvSpPr>
        <p:spPr bwMode="auto">
          <a:xfrm>
            <a:off x="5869620" y="2089107"/>
            <a:ext cx="1099378" cy="2477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400" b="0" dirty="0">
                <a:solidFill>
                  <a:schemeClr val="tx2"/>
                </a:solidFill>
              </a:rPr>
              <a:t>ＷＨＹ</a:t>
            </a:r>
            <a:endParaRPr lang="ja-JP" altLang="en-US" sz="600" b="0" dirty="0">
              <a:solidFill>
                <a:schemeClr val="tx2"/>
              </a:solidFill>
            </a:endParaRPr>
          </a:p>
        </p:txBody>
      </p:sp>
      <p:sp>
        <p:nvSpPr>
          <p:cNvPr id="56" name="タイトル 3">
            <a:extLst>
              <a:ext uri="{FF2B5EF4-FFF2-40B4-BE49-F238E27FC236}">
                <a16:creationId xmlns:a16="http://schemas.microsoft.com/office/drawing/2014/main" id="{103F73EC-008F-4826-8F1E-6D77767F4829}"/>
              </a:ext>
            </a:extLst>
          </p:cNvPr>
          <p:cNvSpPr txBox="1">
            <a:spLocks/>
          </p:cNvSpPr>
          <p:nvPr/>
        </p:nvSpPr>
        <p:spPr bwMode="auto">
          <a:xfrm>
            <a:off x="8356355" y="2082485"/>
            <a:ext cx="1099378" cy="2477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400" b="0" dirty="0">
                <a:solidFill>
                  <a:schemeClr val="tx2"/>
                </a:solidFill>
              </a:rPr>
              <a:t>ＷＨＡＴ</a:t>
            </a:r>
            <a:endParaRPr lang="ja-JP" altLang="en-US" sz="600" b="0" dirty="0">
              <a:solidFill>
                <a:schemeClr val="tx2"/>
              </a:solidFill>
            </a:endParaRPr>
          </a:p>
        </p:txBody>
      </p:sp>
      <p:cxnSp>
        <p:nvCxnSpPr>
          <p:cNvPr id="58" name="コネクタ: カギ線 57">
            <a:extLst>
              <a:ext uri="{FF2B5EF4-FFF2-40B4-BE49-F238E27FC236}">
                <a16:creationId xmlns:a16="http://schemas.microsoft.com/office/drawing/2014/main" id="{99327875-4B93-415A-A8A8-4E4026365F23}"/>
              </a:ext>
            </a:extLst>
          </p:cNvPr>
          <p:cNvCxnSpPr>
            <a:stCxn id="35" idx="0"/>
            <a:endCxn id="56" idx="0"/>
          </p:cNvCxnSpPr>
          <p:nvPr/>
        </p:nvCxnSpPr>
        <p:spPr>
          <a:xfrm rot="16200000" flipH="1">
            <a:off x="6429328" y="-394231"/>
            <a:ext cx="8090" cy="4945342"/>
          </a:xfrm>
          <a:prstGeom prst="bentConnector3">
            <a:avLst>
              <a:gd name="adj1" fmla="val -58398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コネクタ: カギ線 59">
            <a:extLst>
              <a:ext uri="{FF2B5EF4-FFF2-40B4-BE49-F238E27FC236}">
                <a16:creationId xmlns:a16="http://schemas.microsoft.com/office/drawing/2014/main" id="{A8705975-E129-4785-8F27-CF08D9903EA6}"/>
              </a:ext>
            </a:extLst>
          </p:cNvPr>
          <p:cNvCxnSpPr>
            <a:cxnSpLocks/>
            <a:stCxn id="27" idx="2"/>
            <a:endCxn id="71" idx="2"/>
          </p:cNvCxnSpPr>
          <p:nvPr/>
        </p:nvCxnSpPr>
        <p:spPr>
          <a:xfrm rot="16200000" flipH="1">
            <a:off x="5138523" y="1727074"/>
            <a:ext cx="733988" cy="6738830"/>
          </a:xfrm>
          <a:prstGeom prst="bentConnector3">
            <a:avLst>
              <a:gd name="adj1" fmla="val 13114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タイトル 3">
            <a:extLst>
              <a:ext uri="{FF2B5EF4-FFF2-40B4-BE49-F238E27FC236}">
                <a16:creationId xmlns:a16="http://schemas.microsoft.com/office/drawing/2014/main" id="{6385EB59-6248-41C8-9F6B-C07CD0061BB3}"/>
              </a:ext>
            </a:extLst>
          </p:cNvPr>
          <p:cNvSpPr txBox="1">
            <a:spLocks/>
          </p:cNvSpPr>
          <p:nvPr/>
        </p:nvSpPr>
        <p:spPr bwMode="auto">
          <a:xfrm>
            <a:off x="1586412" y="3459515"/>
            <a:ext cx="1099378" cy="2123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200" b="0" dirty="0"/>
              <a:t>ホームページ</a:t>
            </a:r>
            <a:endParaRPr lang="ja-JP" altLang="en-US" sz="600" b="0" dirty="0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A9F16C27-AB2C-4139-B40D-01779704518F}"/>
              </a:ext>
            </a:extLst>
          </p:cNvPr>
          <p:cNvSpPr/>
          <p:nvPr/>
        </p:nvSpPr>
        <p:spPr>
          <a:xfrm>
            <a:off x="2864303" y="4874203"/>
            <a:ext cx="2192795" cy="5892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パートナーを探してる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9CF2C9F2-AD47-4B3C-B177-6BCDD5A122E2}"/>
              </a:ext>
            </a:extLst>
          </p:cNvPr>
          <p:cNvSpPr/>
          <p:nvPr/>
        </p:nvSpPr>
        <p:spPr>
          <a:xfrm>
            <a:off x="5294359" y="4874203"/>
            <a:ext cx="2192795" cy="5892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</a:rPr>
              <a:t>自社サービスを拡充したいから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EB46128D-046A-456F-AC22-A7F5424DA19E}"/>
              </a:ext>
            </a:extLst>
          </p:cNvPr>
          <p:cNvSpPr/>
          <p:nvPr/>
        </p:nvSpPr>
        <p:spPr>
          <a:xfrm>
            <a:off x="7778534" y="4874203"/>
            <a:ext cx="2192795" cy="5892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パートナー提携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B06567B9-6132-4BAB-8661-3F121CF14A8B}"/>
              </a:ext>
            </a:extLst>
          </p:cNvPr>
          <p:cNvSpPr txBox="1"/>
          <p:nvPr/>
        </p:nvSpPr>
        <p:spPr>
          <a:xfrm>
            <a:off x="220290" y="860824"/>
            <a:ext cx="784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主とするサービスから、どんな人がどんな目的で、本当は何を求めているか検証します。</a:t>
            </a:r>
            <a:endParaRPr kumimoji="1" lang="en-US" altLang="ja-JP" sz="1200" dirty="0"/>
          </a:p>
          <a:p>
            <a:endParaRPr kumimoji="1" lang="en-US" altLang="ja-JP" sz="1200" dirty="0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F4AF5A5A-514E-4483-AF59-58165A5EB5A8}"/>
              </a:ext>
            </a:extLst>
          </p:cNvPr>
          <p:cNvSpPr/>
          <p:nvPr/>
        </p:nvSpPr>
        <p:spPr>
          <a:xfrm>
            <a:off x="318902" y="1322489"/>
            <a:ext cx="10722440" cy="4675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46A8A1-1EF2-41EB-8243-45560CCCAA4A}"/>
              </a:ext>
            </a:extLst>
          </p:cNvPr>
          <p:cNvSpPr txBox="1"/>
          <p:nvPr/>
        </p:nvSpPr>
        <p:spPr>
          <a:xfrm>
            <a:off x="220290" y="441093"/>
            <a:ext cx="3179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サービスの目的を再検証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9662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正方形/長方形 1040">
            <a:extLst>
              <a:ext uri="{FF2B5EF4-FFF2-40B4-BE49-F238E27FC236}">
                <a16:creationId xmlns:a16="http://schemas.microsoft.com/office/drawing/2014/main" id="{61FA5627-4F73-4BB1-BC61-F47070BE2A98}"/>
              </a:ext>
            </a:extLst>
          </p:cNvPr>
          <p:cNvSpPr/>
          <p:nvPr/>
        </p:nvSpPr>
        <p:spPr>
          <a:xfrm>
            <a:off x="934289" y="1666541"/>
            <a:ext cx="4735047" cy="4838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テキスト ボックス 1042">
            <a:extLst>
              <a:ext uri="{FF2B5EF4-FFF2-40B4-BE49-F238E27FC236}">
                <a16:creationId xmlns:a16="http://schemas.microsoft.com/office/drawing/2014/main" id="{D4F14D5E-ADDC-40A2-AAB6-DC5BC8F5552D}"/>
              </a:ext>
            </a:extLst>
          </p:cNvPr>
          <p:cNvSpPr txBox="1"/>
          <p:nvPr/>
        </p:nvSpPr>
        <p:spPr>
          <a:xfrm>
            <a:off x="359843" y="957628"/>
            <a:ext cx="955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狙うポジションを明確化するため、そのサービスを求めるタイミングは朝か夜か、求める人は法人か個人か、仕事で必要かプライベートで必要か考えます。</a:t>
            </a:r>
          </a:p>
        </p:txBody>
      </p:sp>
      <p:sp>
        <p:nvSpPr>
          <p:cNvPr id="4" name="円/楕円 25">
            <a:extLst>
              <a:ext uri="{FF2B5EF4-FFF2-40B4-BE49-F238E27FC236}">
                <a16:creationId xmlns:a16="http://schemas.microsoft.com/office/drawing/2014/main" id="{DA37923E-B7E1-4FFF-A896-B8F45559C378}"/>
              </a:ext>
            </a:extLst>
          </p:cNvPr>
          <p:cNvSpPr/>
          <p:nvPr/>
        </p:nvSpPr>
        <p:spPr bwMode="auto">
          <a:xfrm>
            <a:off x="1702097" y="2359672"/>
            <a:ext cx="3338837" cy="33388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F8B423-2E7D-441E-A27D-8179AC2B5E65}"/>
              </a:ext>
            </a:extLst>
          </p:cNvPr>
          <p:cNvSpPr txBox="1"/>
          <p:nvPr/>
        </p:nvSpPr>
        <p:spPr>
          <a:xfrm>
            <a:off x="3047356" y="2021118"/>
            <a:ext cx="648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法人</a:t>
            </a:r>
          </a:p>
        </p:txBody>
      </p:sp>
      <p:sp>
        <p:nvSpPr>
          <p:cNvPr id="6" name="円/楕円 25">
            <a:extLst>
              <a:ext uri="{FF2B5EF4-FFF2-40B4-BE49-F238E27FC236}">
                <a16:creationId xmlns:a16="http://schemas.microsoft.com/office/drawing/2014/main" id="{A18AC6F6-55F9-432F-8304-BE5ECEAB047B}"/>
              </a:ext>
            </a:extLst>
          </p:cNvPr>
          <p:cNvSpPr/>
          <p:nvPr/>
        </p:nvSpPr>
        <p:spPr bwMode="auto">
          <a:xfrm rot="4929021">
            <a:off x="1702097" y="2359672"/>
            <a:ext cx="3338837" cy="33388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2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E1F4EB-3962-4845-AA5C-DC0C043129DD}"/>
              </a:ext>
            </a:extLst>
          </p:cNvPr>
          <p:cNvSpPr txBox="1"/>
          <p:nvPr/>
        </p:nvSpPr>
        <p:spPr>
          <a:xfrm>
            <a:off x="3049688" y="5847449"/>
            <a:ext cx="648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個人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B7C090F-1493-41C9-86DE-66CFDEB9C93C}"/>
              </a:ext>
            </a:extLst>
          </p:cNvPr>
          <p:cNvSpPr txBox="1"/>
          <p:nvPr/>
        </p:nvSpPr>
        <p:spPr>
          <a:xfrm>
            <a:off x="1126431" y="3859813"/>
            <a:ext cx="648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朝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2AA719-E07B-442B-BE3D-C636688E299A}"/>
              </a:ext>
            </a:extLst>
          </p:cNvPr>
          <p:cNvSpPr txBox="1"/>
          <p:nvPr/>
        </p:nvSpPr>
        <p:spPr>
          <a:xfrm>
            <a:off x="5135463" y="3962781"/>
            <a:ext cx="648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夜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DAD438-C698-4851-9184-F0F6C73F2740}"/>
              </a:ext>
            </a:extLst>
          </p:cNvPr>
          <p:cNvSpPr txBox="1"/>
          <p:nvPr/>
        </p:nvSpPr>
        <p:spPr>
          <a:xfrm>
            <a:off x="359843" y="462507"/>
            <a:ext cx="317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市場の空きポジションを探す</a:t>
            </a:r>
            <a:endParaRPr kumimoji="1" lang="ja-JP" altLang="en-US" b="1" dirty="0"/>
          </a:p>
        </p:txBody>
      </p:sp>
      <p:sp>
        <p:nvSpPr>
          <p:cNvPr id="11" name="円/楕円 25">
            <a:extLst>
              <a:ext uri="{FF2B5EF4-FFF2-40B4-BE49-F238E27FC236}">
                <a16:creationId xmlns:a16="http://schemas.microsoft.com/office/drawing/2014/main" id="{DAE826A8-A184-4AA0-95E1-3AD16D34AC08}"/>
              </a:ext>
            </a:extLst>
          </p:cNvPr>
          <p:cNvSpPr/>
          <p:nvPr/>
        </p:nvSpPr>
        <p:spPr bwMode="auto">
          <a:xfrm>
            <a:off x="6703759" y="2359672"/>
            <a:ext cx="3338837" cy="33388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AF458BD-82F3-4DFC-B20D-2091B0A913E2}"/>
              </a:ext>
            </a:extLst>
          </p:cNvPr>
          <p:cNvSpPr txBox="1"/>
          <p:nvPr/>
        </p:nvSpPr>
        <p:spPr>
          <a:xfrm>
            <a:off x="8049018" y="2021118"/>
            <a:ext cx="648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法人</a:t>
            </a:r>
          </a:p>
        </p:txBody>
      </p:sp>
      <p:sp>
        <p:nvSpPr>
          <p:cNvPr id="19" name="円/楕円 25">
            <a:extLst>
              <a:ext uri="{FF2B5EF4-FFF2-40B4-BE49-F238E27FC236}">
                <a16:creationId xmlns:a16="http://schemas.microsoft.com/office/drawing/2014/main" id="{9262E134-D575-4449-952B-079E26545F5C}"/>
              </a:ext>
            </a:extLst>
          </p:cNvPr>
          <p:cNvSpPr/>
          <p:nvPr/>
        </p:nvSpPr>
        <p:spPr bwMode="auto">
          <a:xfrm>
            <a:off x="6703759" y="2359672"/>
            <a:ext cx="3338837" cy="33388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FC2C51B-A0C3-455A-AFBD-25C92A140280}"/>
              </a:ext>
            </a:extLst>
          </p:cNvPr>
          <p:cNvSpPr txBox="1"/>
          <p:nvPr/>
        </p:nvSpPr>
        <p:spPr>
          <a:xfrm>
            <a:off x="8051350" y="5847449"/>
            <a:ext cx="648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個人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2A522C2-E7A5-4D81-B4CB-988443A50DE9}"/>
              </a:ext>
            </a:extLst>
          </p:cNvPr>
          <p:cNvSpPr txBox="1"/>
          <p:nvPr/>
        </p:nvSpPr>
        <p:spPr>
          <a:xfrm>
            <a:off x="6128093" y="3859813"/>
            <a:ext cx="648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朝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B14AA2E-10EC-4AB4-A7C8-32B0714B5443}"/>
              </a:ext>
            </a:extLst>
          </p:cNvPr>
          <p:cNvSpPr txBox="1"/>
          <p:nvPr/>
        </p:nvSpPr>
        <p:spPr>
          <a:xfrm>
            <a:off x="10137125" y="3962781"/>
            <a:ext cx="648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夜</a:t>
            </a:r>
          </a:p>
        </p:txBody>
      </p:sp>
      <p:sp>
        <p:nvSpPr>
          <p:cNvPr id="27" name="部分円 26">
            <a:extLst>
              <a:ext uri="{FF2B5EF4-FFF2-40B4-BE49-F238E27FC236}">
                <a16:creationId xmlns:a16="http://schemas.microsoft.com/office/drawing/2014/main" id="{9DF7A365-54E2-47AD-8342-912562C0014B}"/>
              </a:ext>
            </a:extLst>
          </p:cNvPr>
          <p:cNvSpPr/>
          <p:nvPr/>
        </p:nvSpPr>
        <p:spPr>
          <a:xfrm>
            <a:off x="6703759" y="2359672"/>
            <a:ext cx="3338837" cy="3338837"/>
          </a:xfrm>
          <a:prstGeom prst="pi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14872D4-5E63-4C88-9896-92C217AF5A98}"/>
              </a:ext>
            </a:extLst>
          </p:cNvPr>
          <p:cNvSpPr txBox="1"/>
          <p:nvPr/>
        </p:nvSpPr>
        <p:spPr>
          <a:xfrm>
            <a:off x="7352077" y="4198367"/>
            <a:ext cx="1110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Red ocean</a:t>
            </a:r>
            <a:endParaRPr kumimoji="1" lang="ja-JP" altLang="en-US" sz="16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009E385-8FE1-4E6A-89A0-320BC321D2A5}"/>
              </a:ext>
            </a:extLst>
          </p:cNvPr>
          <p:cNvSpPr txBox="1"/>
          <p:nvPr/>
        </p:nvSpPr>
        <p:spPr>
          <a:xfrm>
            <a:off x="8649105" y="3068701"/>
            <a:ext cx="1110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Blue ocean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4581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正方形/長方形 1040">
            <a:extLst>
              <a:ext uri="{FF2B5EF4-FFF2-40B4-BE49-F238E27FC236}">
                <a16:creationId xmlns:a16="http://schemas.microsoft.com/office/drawing/2014/main" id="{61FA5627-4F73-4BB1-BC61-F47070BE2A98}"/>
              </a:ext>
            </a:extLst>
          </p:cNvPr>
          <p:cNvSpPr/>
          <p:nvPr/>
        </p:nvSpPr>
        <p:spPr>
          <a:xfrm>
            <a:off x="885825" y="1777040"/>
            <a:ext cx="4735047" cy="4838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テキスト ボックス 1041">
            <a:extLst>
              <a:ext uri="{FF2B5EF4-FFF2-40B4-BE49-F238E27FC236}">
                <a16:creationId xmlns:a16="http://schemas.microsoft.com/office/drawing/2014/main" id="{1FABA53D-3EC8-4685-9ADC-E3BBABE4DD8E}"/>
              </a:ext>
            </a:extLst>
          </p:cNvPr>
          <p:cNvSpPr txBox="1"/>
          <p:nvPr/>
        </p:nvSpPr>
        <p:spPr>
          <a:xfrm>
            <a:off x="433852" y="410835"/>
            <a:ext cx="209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ポジションマップ</a:t>
            </a:r>
          </a:p>
        </p:txBody>
      </p:sp>
      <p:sp>
        <p:nvSpPr>
          <p:cNvPr id="1043" name="テキスト ボックス 1042">
            <a:extLst>
              <a:ext uri="{FF2B5EF4-FFF2-40B4-BE49-F238E27FC236}">
                <a16:creationId xmlns:a16="http://schemas.microsoft.com/office/drawing/2014/main" id="{D4F14D5E-ADDC-40A2-AAB6-DC5BC8F5552D}"/>
              </a:ext>
            </a:extLst>
          </p:cNvPr>
          <p:cNvSpPr txBox="1"/>
          <p:nvPr/>
        </p:nvSpPr>
        <p:spPr>
          <a:xfrm>
            <a:off x="433852" y="870243"/>
            <a:ext cx="9433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市場調査時に重宝する。他社とポジションを比べた時に、一番差別化できるポイントを理解します。</a:t>
            </a:r>
            <a:endParaRPr kumimoji="1" lang="ja-JP" altLang="en-US" sz="1200" dirty="0"/>
          </a:p>
        </p:txBody>
      </p: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8AD3E7E7-A685-48A5-B8E9-53C7FF0AC749}"/>
              </a:ext>
            </a:extLst>
          </p:cNvPr>
          <p:cNvCxnSpPr>
            <a:cxnSpLocks/>
          </p:cNvCxnSpPr>
          <p:nvPr/>
        </p:nvCxnSpPr>
        <p:spPr>
          <a:xfrm>
            <a:off x="1061157" y="4339168"/>
            <a:ext cx="384060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55C9CB58-C4E0-4A17-B22B-DC21B6FC2B1B}"/>
              </a:ext>
            </a:extLst>
          </p:cNvPr>
          <p:cNvCxnSpPr>
            <a:cxnSpLocks/>
          </p:cNvCxnSpPr>
          <p:nvPr/>
        </p:nvCxnSpPr>
        <p:spPr>
          <a:xfrm flipV="1">
            <a:off x="3233637" y="2510045"/>
            <a:ext cx="0" cy="381210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タイトル 3">
            <a:extLst>
              <a:ext uri="{FF2B5EF4-FFF2-40B4-BE49-F238E27FC236}">
                <a16:creationId xmlns:a16="http://schemas.microsoft.com/office/drawing/2014/main" id="{92E2BC91-4FD5-4277-850D-45933883FF43}"/>
              </a:ext>
            </a:extLst>
          </p:cNvPr>
          <p:cNvSpPr txBox="1">
            <a:spLocks/>
          </p:cNvSpPr>
          <p:nvPr/>
        </p:nvSpPr>
        <p:spPr bwMode="auto">
          <a:xfrm>
            <a:off x="2619696" y="2318063"/>
            <a:ext cx="1227882" cy="2831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600" b="0" dirty="0"/>
              <a:t>高級</a:t>
            </a:r>
          </a:p>
        </p:txBody>
      </p:sp>
      <p:sp>
        <p:nvSpPr>
          <p:cNvPr id="91" name="タイトル 3">
            <a:extLst>
              <a:ext uri="{FF2B5EF4-FFF2-40B4-BE49-F238E27FC236}">
                <a16:creationId xmlns:a16="http://schemas.microsoft.com/office/drawing/2014/main" id="{08409593-7FAC-4178-9BD6-BAEB6455A7B9}"/>
              </a:ext>
            </a:extLst>
          </p:cNvPr>
          <p:cNvSpPr txBox="1">
            <a:spLocks/>
          </p:cNvSpPr>
          <p:nvPr/>
        </p:nvSpPr>
        <p:spPr bwMode="auto">
          <a:xfrm>
            <a:off x="2619696" y="5949852"/>
            <a:ext cx="1227882" cy="2831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600" b="0" dirty="0"/>
              <a:t>低価格</a:t>
            </a:r>
          </a:p>
        </p:txBody>
      </p:sp>
      <p:sp>
        <p:nvSpPr>
          <p:cNvPr id="92" name="タイトル 3">
            <a:extLst>
              <a:ext uri="{FF2B5EF4-FFF2-40B4-BE49-F238E27FC236}">
                <a16:creationId xmlns:a16="http://schemas.microsoft.com/office/drawing/2014/main" id="{3E057019-0B70-44BC-9034-0A0D4C904F06}"/>
              </a:ext>
            </a:extLst>
          </p:cNvPr>
          <p:cNvSpPr txBox="1">
            <a:spLocks/>
          </p:cNvSpPr>
          <p:nvPr/>
        </p:nvSpPr>
        <p:spPr bwMode="auto">
          <a:xfrm>
            <a:off x="968708" y="4214215"/>
            <a:ext cx="962113" cy="2831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600" b="0" dirty="0"/>
              <a:t>専門性</a:t>
            </a:r>
          </a:p>
        </p:txBody>
      </p:sp>
      <p:sp>
        <p:nvSpPr>
          <p:cNvPr id="94" name="タイトル 3">
            <a:extLst>
              <a:ext uri="{FF2B5EF4-FFF2-40B4-BE49-F238E27FC236}">
                <a16:creationId xmlns:a16="http://schemas.microsoft.com/office/drawing/2014/main" id="{13C0BFC3-5369-4C95-9FFC-4BBD838002E8}"/>
              </a:ext>
            </a:extLst>
          </p:cNvPr>
          <p:cNvSpPr txBox="1">
            <a:spLocks/>
          </p:cNvSpPr>
          <p:nvPr/>
        </p:nvSpPr>
        <p:spPr bwMode="auto">
          <a:xfrm>
            <a:off x="4591230" y="4178596"/>
            <a:ext cx="962113" cy="2831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600" b="0" dirty="0"/>
              <a:t>汎用性</a:t>
            </a:r>
          </a:p>
        </p:txBody>
      </p:sp>
      <p:sp>
        <p:nvSpPr>
          <p:cNvPr id="18" name="円/楕円 25">
            <a:extLst>
              <a:ext uri="{FF2B5EF4-FFF2-40B4-BE49-F238E27FC236}">
                <a16:creationId xmlns:a16="http://schemas.microsoft.com/office/drawing/2014/main" id="{0929751F-E042-441D-8559-DF168DD1452A}"/>
              </a:ext>
            </a:extLst>
          </p:cNvPr>
          <p:cNvSpPr/>
          <p:nvPr/>
        </p:nvSpPr>
        <p:spPr bwMode="auto">
          <a:xfrm>
            <a:off x="1725924" y="2510045"/>
            <a:ext cx="385715" cy="385715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4" name="円/楕円 25">
            <a:extLst>
              <a:ext uri="{FF2B5EF4-FFF2-40B4-BE49-F238E27FC236}">
                <a16:creationId xmlns:a16="http://schemas.microsoft.com/office/drawing/2014/main" id="{7C48F662-15A4-4923-9569-2B8090FD8E05}"/>
              </a:ext>
            </a:extLst>
          </p:cNvPr>
          <p:cNvSpPr/>
          <p:nvPr/>
        </p:nvSpPr>
        <p:spPr bwMode="auto">
          <a:xfrm>
            <a:off x="1572997" y="3019551"/>
            <a:ext cx="409445" cy="409445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円/楕円 25">
            <a:extLst>
              <a:ext uri="{FF2B5EF4-FFF2-40B4-BE49-F238E27FC236}">
                <a16:creationId xmlns:a16="http://schemas.microsoft.com/office/drawing/2014/main" id="{7037D34C-A8C1-4956-A4A6-FDFEC22E4F7D}"/>
              </a:ext>
            </a:extLst>
          </p:cNvPr>
          <p:cNvSpPr/>
          <p:nvPr/>
        </p:nvSpPr>
        <p:spPr bwMode="auto">
          <a:xfrm>
            <a:off x="2120333" y="2578476"/>
            <a:ext cx="409440" cy="40944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id="{5A04BDD5-3102-411E-9909-252C33ED9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4" y="5412647"/>
            <a:ext cx="673098" cy="3016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30000"/>
              </a:lnSpc>
              <a:spcAft>
                <a:spcPts val="1200"/>
              </a:spcAft>
            </a:pPr>
            <a:r>
              <a:rPr lang="ja-JP" altLang="en-US" sz="160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Ｄ社</a:t>
            </a:r>
          </a:p>
        </p:txBody>
      </p:sp>
      <p:sp>
        <p:nvSpPr>
          <p:cNvPr id="3" name="円/楕円 25">
            <a:extLst>
              <a:ext uri="{FF2B5EF4-FFF2-40B4-BE49-F238E27FC236}">
                <a16:creationId xmlns:a16="http://schemas.microsoft.com/office/drawing/2014/main" id="{14CF83F6-5D7C-4ECC-B4D3-BD5A9A4D76A3}"/>
              </a:ext>
            </a:extLst>
          </p:cNvPr>
          <p:cNvSpPr/>
          <p:nvPr/>
        </p:nvSpPr>
        <p:spPr bwMode="auto">
          <a:xfrm>
            <a:off x="3648836" y="5099547"/>
            <a:ext cx="409440" cy="40944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3" name="円/楕円 25">
            <a:extLst>
              <a:ext uri="{FF2B5EF4-FFF2-40B4-BE49-F238E27FC236}">
                <a16:creationId xmlns:a16="http://schemas.microsoft.com/office/drawing/2014/main" id="{6B2454A4-884B-45A9-8F76-278932DD254D}"/>
              </a:ext>
            </a:extLst>
          </p:cNvPr>
          <p:cNvSpPr/>
          <p:nvPr/>
        </p:nvSpPr>
        <p:spPr bwMode="auto">
          <a:xfrm>
            <a:off x="2110394" y="5398956"/>
            <a:ext cx="409440" cy="40944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円/楕円 25">
            <a:extLst>
              <a:ext uri="{FF2B5EF4-FFF2-40B4-BE49-F238E27FC236}">
                <a16:creationId xmlns:a16="http://schemas.microsoft.com/office/drawing/2014/main" id="{B8152545-0ED2-403A-B7F4-A90C2FBC47D9}"/>
              </a:ext>
            </a:extLst>
          </p:cNvPr>
          <p:cNvSpPr/>
          <p:nvPr/>
        </p:nvSpPr>
        <p:spPr bwMode="auto">
          <a:xfrm>
            <a:off x="1872338" y="4942501"/>
            <a:ext cx="409440" cy="40944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円/楕円 25">
            <a:extLst>
              <a:ext uri="{FF2B5EF4-FFF2-40B4-BE49-F238E27FC236}">
                <a16:creationId xmlns:a16="http://schemas.microsoft.com/office/drawing/2014/main" id="{69417D72-83E2-43F4-9E3D-23416C2BCF25}"/>
              </a:ext>
            </a:extLst>
          </p:cNvPr>
          <p:cNvSpPr/>
          <p:nvPr/>
        </p:nvSpPr>
        <p:spPr bwMode="auto">
          <a:xfrm>
            <a:off x="2584470" y="5068121"/>
            <a:ext cx="409440" cy="40944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円/楕円 25">
            <a:extLst>
              <a:ext uri="{FF2B5EF4-FFF2-40B4-BE49-F238E27FC236}">
                <a16:creationId xmlns:a16="http://schemas.microsoft.com/office/drawing/2014/main" id="{53FC4752-EC6C-41E6-840E-2A7BB909195B}"/>
              </a:ext>
            </a:extLst>
          </p:cNvPr>
          <p:cNvSpPr/>
          <p:nvPr/>
        </p:nvSpPr>
        <p:spPr bwMode="auto">
          <a:xfrm>
            <a:off x="4127014" y="5412647"/>
            <a:ext cx="409440" cy="40944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円/楕円 25">
            <a:extLst>
              <a:ext uri="{FF2B5EF4-FFF2-40B4-BE49-F238E27FC236}">
                <a16:creationId xmlns:a16="http://schemas.microsoft.com/office/drawing/2014/main" id="{84AD3CF3-A22A-47EA-8FC7-A9065D227D29}"/>
              </a:ext>
            </a:extLst>
          </p:cNvPr>
          <p:cNvSpPr/>
          <p:nvPr/>
        </p:nvSpPr>
        <p:spPr bwMode="auto">
          <a:xfrm>
            <a:off x="4202182" y="4863401"/>
            <a:ext cx="409440" cy="40944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38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5A2D284-0668-4AD8-8BDA-8381A60382A3}"/>
              </a:ext>
            </a:extLst>
          </p:cNvPr>
          <p:cNvSpPr txBox="1"/>
          <p:nvPr/>
        </p:nvSpPr>
        <p:spPr>
          <a:xfrm>
            <a:off x="220290" y="645164"/>
            <a:ext cx="813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同じ業種のサービスでばかり考えると、結構レッドオーシャンに突入しきって出られなくなります。</a:t>
            </a:r>
            <a:endParaRPr kumimoji="1" lang="en-US" altLang="ja-JP" sz="1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486EAE5-BF2A-4020-BDE0-D09AB528B332}"/>
              </a:ext>
            </a:extLst>
          </p:cNvPr>
          <p:cNvSpPr txBox="1"/>
          <p:nvPr/>
        </p:nvSpPr>
        <p:spPr>
          <a:xfrm>
            <a:off x="220290" y="225433"/>
            <a:ext cx="3179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エッジを入れる</a:t>
            </a: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D6CD4599-C17E-425A-AEDB-C943D8717A6A}"/>
              </a:ext>
            </a:extLst>
          </p:cNvPr>
          <p:cNvSpPr/>
          <p:nvPr/>
        </p:nvSpPr>
        <p:spPr>
          <a:xfrm>
            <a:off x="953913" y="3199442"/>
            <a:ext cx="2466428" cy="2466428"/>
          </a:xfrm>
          <a:prstGeom prst="ellipse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B2DE2249-AC65-4E09-A89F-FC499F06F8CF}"/>
              </a:ext>
            </a:extLst>
          </p:cNvPr>
          <p:cNvSpPr/>
          <p:nvPr/>
        </p:nvSpPr>
        <p:spPr>
          <a:xfrm>
            <a:off x="2465028" y="3206494"/>
            <a:ext cx="2466428" cy="2466428"/>
          </a:xfrm>
          <a:prstGeom prst="ellipse">
            <a:avLst/>
          </a:pr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31509E12-D938-4DF4-AFC8-B54627A9B77C}"/>
              </a:ext>
            </a:extLst>
          </p:cNvPr>
          <p:cNvSpPr txBox="1"/>
          <p:nvPr/>
        </p:nvSpPr>
        <p:spPr>
          <a:xfrm>
            <a:off x="1357987" y="4462465"/>
            <a:ext cx="1241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</a:rPr>
              <a:t>服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788E53E-8369-4809-B718-8ABB706EB84F}"/>
              </a:ext>
            </a:extLst>
          </p:cNvPr>
          <p:cNvSpPr txBox="1"/>
          <p:nvPr/>
        </p:nvSpPr>
        <p:spPr>
          <a:xfrm>
            <a:off x="3361700" y="4508632"/>
            <a:ext cx="124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</a:rPr>
              <a:t>ホームページ制作</a:t>
            </a:r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3208452A-70B7-4D29-8F48-1C6AF837D3D2}"/>
              </a:ext>
            </a:extLst>
          </p:cNvPr>
          <p:cNvSpPr/>
          <p:nvPr/>
        </p:nvSpPr>
        <p:spPr>
          <a:xfrm>
            <a:off x="1703158" y="2035152"/>
            <a:ext cx="2466428" cy="2466428"/>
          </a:xfrm>
          <a:prstGeom prst="ellipse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2A43BD44-1186-4714-95A0-747494F31CF9}"/>
              </a:ext>
            </a:extLst>
          </p:cNvPr>
          <p:cNvSpPr txBox="1"/>
          <p:nvPr/>
        </p:nvSpPr>
        <p:spPr>
          <a:xfrm>
            <a:off x="2368376" y="4089608"/>
            <a:ext cx="1135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服飾スクール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5AE67C3-8607-4893-B369-998AFA9DC7E4}"/>
              </a:ext>
            </a:extLst>
          </p:cNvPr>
          <p:cNvSpPr txBox="1"/>
          <p:nvPr/>
        </p:nvSpPr>
        <p:spPr>
          <a:xfrm>
            <a:off x="2305247" y="2811536"/>
            <a:ext cx="1243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</a:rPr>
              <a:t>教育</a:t>
            </a: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31C7161B-232A-4DE8-BA1F-80247CCB48FE}"/>
              </a:ext>
            </a:extLst>
          </p:cNvPr>
          <p:cNvSpPr/>
          <p:nvPr/>
        </p:nvSpPr>
        <p:spPr>
          <a:xfrm>
            <a:off x="6287671" y="3360076"/>
            <a:ext cx="2466428" cy="2466428"/>
          </a:xfrm>
          <a:prstGeom prst="ellipse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>
            <a:extLst>
              <a:ext uri="{FF2B5EF4-FFF2-40B4-BE49-F238E27FC236}">
                <a16:creationId xmlns:a16="http://schemas.microsoft.com/office/drawing/2014/main" id="{D8799998-C4DC-494D-9CFA-1289BC8622E1}"/>
              </a:ext>
            </a:extLst>
          </p:cNvPr>
          <p:cNvSpPr/>
          <p:nvPr/>
        </p:nvSpPr>
        <p:spPr>
          <a:xfrm>
            <a:off x="7798786" y="3367128"/>
            <a:ext cx="2466428" cy="2466428"/>
          </a:xfrm>
          <a:prstGeom prst="ellipse">
            <a:avLst/>
          </a:pr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570D184D-15D2-41FD-A566-11AAB23E7221}"/>
              </a:ext>
            </a:extLst>
          </p:cNvPr>
          <p:cNvSpPr txBox="1"/>
          <p:nvPr/>
        </p:nvSpPr>
        <p:spPr>
          <a:xfrm>
            <a:off x="6691745" y="4623099"/>
            <a:ext cx="1241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</a:rPr>
              <a:t>音楽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A09E62DE-8F17-4B15-BF00-94294FB7EA89}"/>
              </a:ext>
            </a:extLst>
          </p:cNvPr>
          <p:cNvSpPr txBox="1"/>
          <p:nvPr/>
        </p:nvSpPr>
        <p:spPr>
          <a:xfrm>
            <a:off x="8695458" y="4669266"/>
            <a:ext cx="124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</a:rPr>
              <a:t>ホームページ制作</a:t>
            </a:r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0AE76D2E-6D8D-40A2-A28D-8D3A3E3342A6}"/>
              </a:ext>
            </a:extLst>
          </p:cNvPr>
          <p:cNvSpPr/>
          <p:nvPr/>
        </p:nvSpPr>
        <p:spPr>
          <a:xfrm>
            <a:off x="7036916" y="2195786"/>
            <a:ext cx="2466428" cy="2466428"/>
          </a:xfrm>
          <a:prstGeom prst="ellipse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A7C4AD54-152B-43E5-B63E-35D2E2086621}"/>
              </a:ext>
            </a:extLst>
          </p:cNvPr>
          <p:cNvSpPr txBox="1"/>
          <p:nvPr/>
        </p:nvSpPr>
        <p:spPr>
          <a:xfrm>
            <a:off x="7702134" y="4250242"/>
            <a:ext cx="1135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バーラウンジ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296D230-8079-4583-A396-C6A4CD0612FE}"/>
              </a:ext>
            </a:extLst>
          </p:cNvPr>
          <p:cNvSpPr txBox="1"/>
          <p:nvPr/>
        </p:nvSpPr>
        <p:spPr>
          <a:xfrm>
            <a:off x="7639005" y="2972170"/>
            <a:ext cx="1243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</a:rPr>
              <a:t>教育</a:t>
            </a:r>
          </a:p>
        </p:txBody>
      </p:sp>
    </p:spTree>
    <p:extLst>
      <p:ext uri="{BB962C8B-B14F-4D97-AF65-F5344CB8AC3E}">
        <p14:creationId xmlns:p14="http://schemas.microsoft.com/office/powerpoint/2010/main" val="398461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5A2D284-0668-4AD8-8BDA-8381A60382A3}"/>
              </a:ext>
            </a:extLst>
          </p:cNvPr>
          <p:cNvSpPr txBox="1"/>
          <p:nvPr/>
        </p:nvSpPr>
        <p:spPr>
          <a:xfrm>
            <a:off x="220290" y="814251"/>
            <a:ext cx="7840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社会貢献や顧客課題を解決できるか、</a:t>
            </a:r>
            <a:endParaRPr kumimoji="1" lang="en-US" altLang="ja-JP" sz="1200" dirty="0"/>
          </a:p>
          <a:p>
            <a:r>
              <a:rPr lang="ja-JP" altLang="en-US" sz="1200" dirty="0"/>
              <a:t>ビジネスモデルとして成立しうるか考えていきます。</a:t>
            </a:r>
            <a:endParaRPr lang="en-US" altLang="ja-JP" sz="1200" dirty="0"/>
          </a:p>
          <a:p>
            <a:endParaRPr kumimoji="1" lang="en-US" altLang="ja-JP" sz="1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486EAE5-BF2A-4020-BDE0-D09AB528B332}"/>
              </a:ext>
            </a:extLst>
          </p:cNvPr>
          <p:cNvSpPr txBox="1"/>
          <p:nvPr/>
        </p:nvSpPr>
        <p:spPr>
          <a:xfrm>
            <a:off x="220289" y="394520"/>
            <a:ext cx="466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不を解消できるか</a:t>
            </a:r>
            <a:endParaRPr kumimoji="1" lang="ja-JP" altLang="en-US" sz="1600" b="1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A35B19E-9AED-41C6-AD6F-E94470A5FFDB}"/>
              </a:ext>
            </a:extLst>
          </p:cNvPr>
          <p:cNvSpPr/>
          <p:nvPr/>
        </p:nvSpPr>
        <p:spPr>
          <a:xfrm>
            <a:off x="5536555" y="2054525"/>
            <a:ext cx="1866580" cy="54291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サイト制作が難しい</a:t>
            </a:r>
            <a:endParaRPr kumimoji="1"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BBF23CC-D68E-4FAD-AF2E-FA748584D149}"/>
              </a:ext>
            </a:extLst>
          </p:cNvPr>
          <p:cNvSpPr/>
          <p:nvPr/>
        </p:nvSpPr>
        <p:spPr>
          <a:xfrm>
            <a:off x="6651295" y="4894153"/>
            <a:ext cx="1866580" cy="54291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無料ツールが使いづらい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80587A0-5212-47EC-9752-8B27FB295E53}"/>
              </a:ext>
            </a:extLst>
          </p:cNvPr>
          <p:cNvSpPr/>
          <p:nvPr/>
        </p:nvSpPr>
        <p:spPr>
          <a:xfrm>
            <a:off x="3343900" y="3342305"/>
            <a:ext cx="1866580" cy="54291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学びたい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C080232-9953-4F20-B5F7-48391704E2E6}"/>
              </a:ext>
            </a:extLst>
          </p:cNvPr>
          <p:cNvSpPr/>
          <p:nvPr/>
        </p:nvSpPr>
        <p:spPr>
          <a:xfrm>
            <a:off x="7740166" y="3342305"/>
            <a:ext cx="1866580" cy="54291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無料で作りたい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DDD744A6-6396-4685-9471-4C134152B473}"/>
              </a:ext>
            </a:extLst>
          </p:cNvPr>
          <p:cNvSpPr/>
          <p:nvPr/>
        </p:nvSpPr>
        <p:spPr>
          <a:xfrm>
            <a:off x="2223950" y="4899233"/>
            <a:ext cx="1866580" cy="54291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学ぶ暇がない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2E0D890-9066-49E4-A97D-0DAAB6E60B1B}"/>
              </a:ext>
            </a:extLst>
          </p:cNvPr>
          <p:cNvSpPr/>
          <p:nvPr/>
        </p:nvSpPr>
        <p:spPr>
          <a:xfrm>
            <a:off x="4480390" y="4904313"/>
            <a:ext cx="1866580" cy="54291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学ぶ材料が無い</a:t>
            </a:r>
          </a:p>
        </p:txBody>
      </p:sp>
      <p:cxnSp>
        <p:nvCxnSpPr>
          <p:cNvPr id="43" name="コネクタ: カギ線 42">
            <a:extLst>
              <a:ext uri="{FF2B5EF4-FFF2-40B4-BE49-F238E27FC236}">
                <a16:creationId xmlns:a16="http://schemas.microsoft.com/office/drawing/2014/main" id="{46816204-5B89-4BD0-A5B6-570F5D527F60}"/>
              </a:ext>
            </a:extLst>
          </p:cNvPr>
          <p:cNvCxnSpPr>
            <a:cxnSpLocks/>
            <a:stCxn id="37" idx="2"/>
            <a:endCxn id="39" idx="0"/>
          </p:cNvCxnSpPr>
          <p:nvPr/>
        </p:nvCxnSpPr>
        <p:spPr>
          <a:xfrm rot="5400000">
            <a:off x="5001084" y="1873544"/>
            <a:ext cx="744868" cy="21926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8AB2B57A-F2B9-40F0-8FAB-44ACE6483D13}"/>
              </a:ext>
            </a:extLst>
          </p:cNvPr>
          <p:cNvCxnSpPr>
            <a:cxnSpLocks/>
            <a:stCxn id="37" idx="2"/>
            <a:endCxn id="40" idx="0"/>
          </p:cNvCxnSpPr>
          <p:nvPr/>
        </p:nvCxnSpPr>
        <p:spPr>
          <a:xfrm rot="16200000" flipH="1">
            <a:off x="7199216" y="1868065"/>
            <a:ext cx="744868" cy="220361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コネクタ: カギ線 44">
            <a:extLst>
              <a:ext uri="{FF2B5EF4-FFF2-40B4-BE49-F238E27FC236}">
                <a16:creationId xmlns:a16="http://schemas.microsoft.com/office/drawing/2014/main" id="{BA1086D1-C479-465F-9FD4-BC04CCBCC250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 rot="5400000">
            <a:off x="3210207" y="3832250"/>
            <a:ext cx="1014016" cy="11199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コネクタ: カギ線 45">
            <a:extLst>
              <a:ext uri="{FF2B5EF4-FFF2-40B4-BE49-F238E27FC236}">
                <a16:creationId xmlns:a16="http://schemas.microsoft.com/office/drawing/2014/main" id="{E84ACD44-DD1F-44A8-91D4-CAEC2359B081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4335887" y="3826520"/>
            <a:ext cx="1019096" cy="11364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コネクタ: カギ線 46">
            <a:extLst>
              <a:ext uri="{FF2B5EF4-FFF2-40B4-BE49-F238E27FC236}">
                <a16:creationId xmlns:a16="http://schemas.microsoft.com/office/drawing/2014/main" id="{BD0A13AF-D2F5-4FBA-8D8D-C57457723C3D}"/>
              </a:ext>
            </a:extLst>
          </p:cNvPr>
          <p:cNvCxnSpPr>
            <a:cxnSpLocks/>
            <a:stCxn id="40" idx="2"/>
            <a:endCxn id="38" idx="0"/>
          </p:cNvCxnSpPr>
          <p:nvPr/>
        </p:nvCxnSpPr>
        <p:spPr>
          <a:xfrm rot="5400000">
            <a:off x="7624553" y="3845250"/>
            <a:ext cx="1008936" cy="108887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4DEBBC2-0C35-473F-A9E1-D5EB7499DAE3}"/>
              </a:ext>
            </a:extLst>
          </p:cNvPr>
          <p:cNvSpPr/>
          <p:nvPr/>
        </p:nvSpPr>
        <p:spPr>
          <a:xfrm>
            <a:off x="8915071" y="4889073"/>
            <a:ext cx="1866580" cy="54291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パッケージがいまいち</a:t>
            </a:r>
          </a:p>
        </p:txBody>
      </p:sp>
      <p:cxnSp>
        <p:nvCxnSpPr>
          <p:cNvPr id="49" name="コネクタ: カギ線 48">
            <a:extLst>
              <a:ext uri="{FF2B5EF4-FFF2-40B4-BE49-F238E27FC236}">
                <a16:creationId xmlns:a16="http://schemas.microsoft.com/office/drawing/2014/main" id="{B658BFF4-F101-441B-AFF8-20700B3EFD61}"/>
              </a:ext>
            </a:extLst>
          </p:cNvPr>
          <p:cNvCxnSpPr>
            <a:cxnSpLocks/>
            <a:stCxn id="40" idx="2"/>
            <a:endCxn id="48" idx="0"/>
          </p:cNvCxnSpPr>
          <p:nvPr/>
        </p:nvCxnSpPr>
        <p:spPr>
          <a:xfrm rot="16200000" flipH="1">
            <a:off x="8758980" y="3799692"/>
            <a:ext cx="1003856" cy="11749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タイトル 3">
            <a:extLst>
              <a:ext uri="{FF2B5EF4-FFF2-40B4-BE49-F238E27FC236}">
                <a16:creationId xmlns:a16="http://schemas.microsoft.com/office/drawing/2014/main" id="{37747134-E6CF-4965-B45A-2F3EDDADA8B8}"/>
              </a:ext>
            </a:extLst>
          </p:cNvPr>
          <p:cNvSpPr txBox="1">
            <a:spLocks/>
          </p:cNvSpPr>
          <p:nvPr/>
        </p:nvSpPr>
        <p:spPr bwMode="auto">
          <a:xfrm>
            <a:off x="1760372" y="5742045"/>
            <a:ext cx="2560637" cy="2477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400" b="0" dirty="0"/>
              <a:t>仕事をしながら学べる</a:t>
            </a:r>
            <a:endParaRPr lang="ja-JP" altLang="en-US" sz="600" b="0" dirty="0"/>
          </a:p>
        </p:txBody>
      </p:sp>
      <p:sp>
        <p:nvSpPr>
          <p:cNvPr id="51" name="タイトル 3">
            <a:extLst>
              <a:ext uri="{FF2B5EF4-FFF2-40B4-BE49-F238E27FC236}">
                <a16:creationId xmlns:a16="http://schemas.microsoft.com/office/drawing/2014/main" id="{C56AB237-7F4F-4B2E-AE48-5B5ADBB86E4A}"/>
              </a:ext>
            </a:extLst>
          </p:cNvPr>
          <p:cNvSpPr txBox="1">
            <a:spLocks/>
          </p:cNvSpPr>
          <p:nvPr/>
        </p:nvSpPr>
        <p:spPr bwMode="auto">
          <a:xfrm>
            <a:off x="4133361" y="5768505"/>
            <a:ext cx="2560637" cy="2477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400" b="0" dirty="0"/>
              <a:t>材料を提供</a:t>
            </a:r>
            <a:endParaRPr lang="ja-JP" altLang="en-US" sz="600" b="0" dirty="0"/>
          </a:p>
        </p:txBody>
      </p:sp>
      <p:sp>
        <p:nvSpPr>
          <p:cNvPr id="52" name="タイトル 3">
            <a:extLst>
              <a:ext uri="{FF2B5EF4-FFF2-40B4-BE49-F238E27FC236}">
                <a16:creationId xmlns:a16="http://schemas.microsoft.com/office/drawing/2014/main" id="{463DA2B1-72CB-4202-B111-9DEE9DEFC3F0}"/>
              </a:ext>
            </a:extLst>
          </p:cNvPr>
          <p:cNvSpPr txBox="1">
            <a:spLocks/>
          </p:cNvSpPr>
          <p:nvPr/>
        </p:nvSpPr>
        <p:spPr bwMode="auto">
          <a:xfrm>
            <a:off x="6459846" y="5742046"/>
            <a:ext cx="2560637" cy="2477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400" b="0" dirty="0"/>
              <a:t>使い方を説明</a:t>
            </a:r>
            <a:endParaRPr lang="ja-JP" altLang="en-US" sz="600" b="0" dirty="0"/>
          </a:p>
        </p:txBody>
      </p:sp>
      <p:sp>
        <p:nvSpPr>
          <p:cNvPr id="53" name="タイトル 3">
            <a:extLst>
              <a:ext uri="{FF2B5EF4-FFF2-40B4-BE49-F238E27FC236}">
                <a16:creationId xmlns:a16="http://schemas.microsoft.com/office/drawing/2014/main" id="{4E9CBA79-B319-4A4E-B8C6-036D4545F511}"/>
              </a:ext>
            </a:extLst>
          </p:cNvPr>
          <p:cNvSpPr txBox="1">
            <a:spLocks/>
          </p:cNvSpPr>
          <p:nvPr/>
        </p:nvSpPr>
        <p:spPr bwMode="auto">
          <a:xfrm>
            <a:off x="8598683" y="5736965"/>
            <a:ext cx="2560637" cy="2477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kumimoji="1" sz="3200" b="1" kern="1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sz="1400" b="0" dirty="0"/>
              <a:t>パッケージを選ぶ</a:t>
            </a:r>
            <a:endParaRPr lang="ja-JP" altLang="en-US" sz="600" b="0" dirty="0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D3EE198B-7B8B-470A-BF26-FBF3FDCB510E}"/>
              </a:ext>
            </a:extLst>
          </p:cNvPr>
          <p:cNvSpPr/>
          <p:nvPr/>
        </p:nvSpPr>
        <p:spPr>
          <a:xfrm>
            <a:off x="1032680" y="1708554"/>
            <a:ext cx="10722440" cy="4675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486EAE5-BF2A-4020-BDE0-D09AB528B332}"/>
              </a:ext>
            </a:extLst>
          </p:cNvPr>
          <p:cNvSpPr txBox="1"/>
          <p:nvPr/>
        </p:nvSpPr>
        <p:spPr>
          <a:xfrm>
            <a:off x="220290" y="225433"/>
            <a:ext cx="3179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ペルソナを作る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9BD7B8-9FF0-48E6-8490-9599D2C6581C}"/>
              </a:ext>
            </a:extLst>
          </p:cNvPr>
          <p:cNvSpPr txBox="1"/>
          <p:nvPr/>
        </p:nvSpPr>
        <p:spPr>
          <a:xfrm>
            <a:off x="220290" y="630832"/>
            <a:ext cx="9551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ここまでの調査で、</a:t>
            </a:r>
            <a:r>
              <a:rPr kumimoji="1" lang="en-US" altLang="ja-JP" sz="1200" dirty="0"/>
              <a:t>40</a:t>
            </a:r>
            <a:r>
              <a:rPr kumimoji="1" lang="ja-JP" altLang="en-US" sz="1200" dirty="0"/>
              <a:t>代後半以降でサイト制作を学びたくて。</a:t>
            </a:r>
            <a:endParaRPr kumimoji="1" lang="en-US" altLang="ja-JP" sz="1200" dirty="0"/>
          </a:p>
          <a:p>
            <a:r>
              <a:rPr kumimoji="1" lang="ja-JP" altLang="en-US" sz="1200" dirty="0"/>
              <a:t>起業を始めて営業資料やパートナーが欲しい人物像が出てきました。</a:t>
            </a:r>
            <a:endParaRPr kumimoji="1" lang="en-US" altLang="ja-JP" sz="1200" dirty="0"/>
          </a:p>
          <a:p>
            <a:endParaRPr lang="en-US" altLang="ja-JP" sz="1200" dirty="0"/>
          </a:p>
          <a:p>
            <a:r>
              <a:rPr kumimoji="1" lang="ja-JP" altLang="en-US" sz="1200" dirty="0"/>
              <a:t>その人に向けてどういう印象が心地よいかを考えます。</a:t>
            </a:r>
            <a:endParaRPr kumimoji="1" lang="en-US" altLang="ja-JP" sz="12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C51AE95-9966-4B27-8468-9D963968F153}"/>
              </a:ext>
            </a:extLst>
          </p:cNvPr>
          <p:cNvSpPr/>
          <p:nvPr/>
        </p:nvSpPr>
        <p:spPr>
          <a:xfrm>
            <a:off x="906277" y="1839792"/>
            <a:ext cx="4735047" cy="4838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8450897C-F0A0-4ADB-AEB8-0AFE18649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502" y="2409317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シンプル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9CBABE73-9A2F-431C-B41C-D43EA27C6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851" y="2411376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複雑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E32691B4-9743-4863-8FFC-2331EC7A7489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2210129" y="2536172"/>
            <a:ext cx="2125722" cy="22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64">
            <a:extLst>
              <a:ext uri="{FF2B5EF4-FFF2-40B4-BE49-F238E27FC236}">
                <a16:creationId xmlns:a16="http://schemas.microsoft.com/office/drawing/2014/main" id="{EB43C810-B5BE-4B2C-B372-3E61DA68B571}"/>
              </a:ext>
            </a:extLst>
          </p:cNvPr>
          <p:cNvSpPr/>
          <p:nvPr/>
        </p:nvSpPr>
        <p:spPr>
          <a:xfrm>
            <a:off x="2614190" y="2435794"/>
            <a:ext cx="207381" cy="2145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C8BCA60D-C318-4823-A55B-0162CC48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502" y="2854457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単色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AutoShape 3">
            <a:extLst>
              <a:ext uri="{FF2B5EF4-FFF2-40B4-BE49-F238E27FC236}">
                <a16:creationId xmlns:a16="http://schemas.microsoft.com/office/drawing/2014/main" id="{B0914812-1D7E-4EB0-A558-858AB9E48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851" y="2856516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カラフル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6160BD0E-DA92-47AD-8B9D-11932FB303E7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2210129" y="2981312"/>
            <a:ext cx="2125722" cy="22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68">
            <a:extLst>
              <a:ext uri="{FF2B5EF4-FFF2-40B4-BE49-F238E27FC236}">
                <a16:creationId xmlns:a16="http://schemas.microsoft.com/office/drawing/2014/main" id="{789BE99E-85C8-4E9A-BCD2-481C6E157AE8}"/>
              </a:ext>
            </a:extLst>
          </p:cNvPr>
          <p:cNvSpPr/>
          <p:nvPr/>
        </p:nvSpPr>
        <p:spPr>
          <a:xfrm>
            <a:off x="2914081" y="2874686"/>
            <a:ext cx="207381" cy="2145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AutoShape 3">
            <a:extLst>
              <a:ext uri="{FF2B5EF4-FFF2-40B4-BE49-F238E27FC236}">
                <a16:creationId xmlns:a16="http://schemas.microsoft.com/office/drawing/2014/main" id="{770AB22D-1E28-4845-978E-FF64C7DC3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502" y="3249614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暗い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" name="AutoShape 3">
            <a:extLst>
              <a:ext uri="{FF2B5EF4-FFF2-40B4-BE49-F238E27FC236}">
                <a16:creationId xmlns:a16="http://schemas.microsoft.com/office/drawing/2014/main" id="{86EDC944-592A-4705-A991-DAF2A68D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851" y="3251673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明るい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38E6F828-B9D4-4FE4-B6FC-0CBB43552027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2210129" y="3376469"/>
            <a:ext cx="2125722" cy="22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/楕円 76">
            <a:extLst>
              <a:ext uri="{FF2B5EF4-FFF2-40B4-BE49-F238E27FC236}">
                <a16:creationId xmlns:a16="http://schemas.microsoft.com/office/drawing/2014/main" id="{8C7483E2-908F-4D2A-BE47-6AC347B9C75D}"/>
              </a:ext>
            </a:extLst>
          </p:cNvPr>
          <p:cNvSpPr/>
          <p:nvPr/>
        </p:nvSpPr>
        <p:spPr>
          <a:xfrm>
            <a:off x="3599262" y="3276214"/>
            <a:ext cx="207381" cy="2145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AutoShape 3">
            <a:extLst>
              <a:ext uri="{FF2B5EF4-FFF2-40B4-BE49-F238E27FC236}">
                <a16:creationId xmlns:a16="http://schemas.microsoft.com/office/drawing/2014/main" id="{87C2C116-26D3-4E21-BB58-816565E3F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502" y="3694754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日常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id="{1E035495-51C8-45F2-8DDB-D1DB7AD5A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851" y="3696813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非日常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225D5540-526B-4D79-97DF-4CBCE5181FEA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>
            <a:off x="2210129" y="3821609"/>
            <a:ext cx="2125722" cy="22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80">
            <a:extLst>
              <a:ext uri="{FF2B5EF4-FFF2-40B4-BE49-F238E27FC236}">
                <a16:creationId xmlns:a16="http://schemas.microsoft.com/office/drawing/2014/main" id="{4174F319-34D1-4EA8-9675-C9B97546C506}"/>
              </a:ext>
            </a:extLst>
          </p:cNvPr>
          <p:cNvSpPr/>
          <p:nvPr/>
        </p:nvSpPr>
        <p:spPr>
          <a:xfrm>
            <a:off x="3422586" y="3695143"/>
            <a:ext cx="207381" cy="2145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0B03EE9E-52CD-4B8A-A6BE-C9D8270BA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502" y="4139568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遊び心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8" name="AutoShape 3">
            <a:extLst>
              <a:ext uri="{FF2B5EF4-FFF2-40B4-BE49-F238E27FC236}">
                <a16:creationId xmlns:a16="http://schemas.microsoft.com/office/drawing/2014/main" id="{A56054E0-BB0A-495B-B348-42667E503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851" y="4141627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厳粛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6E2D8001-7C8F-4D82-A48C-4E7480FBCC58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2210129" y="4266423"/>
            <a:ext cx="2125722" cy="22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84">
            <a:extLst>
              <a:ext uri="{FF2B5EF4-FFF2-40B4-BE49-F238E27FC236}">
                <a16:creationId xmlns:a16="http://schemas.microsoft.com/office/drawing/2014/main" id="{D219CA90-5342-45C7-B00B-131D110A6E04}"/>
              </a:ext>
            </a:extLst>
          </p:cNvPr>
          <p:cNvSpPr/>
          <p:nvPr/>
        </p:nvSpPr>
        <p:spPr>
          <a:xfrm>
            <a:off x="3323542" y="4168284"/>
            <a:ext cx="207381" cy="2145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AutoShape 3">
            <a:extLst>
              <a:ext uri="{FF2B5EF4-FFF2-40B4-BE49-F238E27FC236}">
                <a16:creationId xmlns:a16="http://schemas.microsoft.com/office/drawing/2014/main" id="{EBDDEA27-B42E-4BBE-89F7-4E77E30F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502" y="4584708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未来的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3538644B-D6FA-421C-AD37-A1A45DE75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851" y="4586767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伝統的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38B0663D-50E0-482B-B998-2F7C25BCAC55}"/>
              </a:ext>
            </a:extLst>
          </p:cNvPr>
          <p:cNvCxnSpPr>
            <a:stCxn id="41" idx="3"/>
            <a:endCxn id="42" idx="1"/>
          </p:cNvCxnSpPr>
          <p:nvPr/>
        </p:nvCxnSpPr>
        <p:spPr>
          <a:xfrm>
            <a:off x="2210129" y="4711563"/>
            <a:ext cx="2125722" cy="22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円/楕円 88">
            <a:extLst>
              <a:ext uri="{FF2B5EF4-FFF2-40B4-BE49-F238E27FC236}">
                <a16:creationId xmlns:a16="http://schemas.microsoft.com/office/drawing/2014/main" id="{E98D226A-1E34-4185-9565-E08CD0AB9753}"/>
              </a:ext>
            </a:extLst>
          </p:cNvPr>
          <p:cNvSpPr/>
          <p:nvPr/>
        </p:nvSpPr>
        <p:spPr>
          <a:xfrm>
            <a:off x="2957566" y="4595253"/>
            <a:ext cx="207381" cy="2145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AutoShape 3">
            <a:extLst>
              <a:ext uri="{FF2B5EF4-FFF2-40B4-BE49-F238E27FC236}">
                <a16:creationId xmlns:a16="http://schemas.microsoft.com/office/drawing/2014/main" id="{F9A0B979-A3B1-442A-9DE7-A158A7E82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502" y="4979865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女性的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6" name="AutoShape 3">
            <a:extLst>
              <a:ext uri="{FF2B5EF4-FFF2-40B4-BE49-F238E27FC236}">
                <a16:creationId xmlns:a16="http://schemas.microsoft.com/office/drawing/2014/main" id="{1305A9B0-5847-4545-8D40-D011353AD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851" y="4981924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男性的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281978A7-F2B0-4D9C-A6F4-B0C41DF57F43}"/>
              </a:ext>
            </a:extLst>
          </p:cNvPr>
          <p:cNvCxnSpPr>
            <a:stCxn id="45" idx="3"/>
            <a:endCxn id="46" idx="1"/>
          </p:cNvCxnSpPr>
          <p:nvPr/>
        </p:nvCxnSpPr>
        <p:spPr>
          <a:xfrm>
            <a:off x="2210129" y="5106720"/>
            <a:ext cx="2125722" cy="22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92">
            <a:extLst>
              <a:ext uri="{FF2B5EF4-FFF2-40B4-BE49-F238E27FC236}">
                <a16:creationId xmlns:a16="http://schemas.microsoft.com/office/drawing/2014/main" id="{11E1C864-1269-4611-92CD-413A96F6AD07}"/>
              </a:ext>
            </a:extLst>
          </p:cNvPr>
          <p:cNvSpPr/>
          <p:nvPr/>
        </p:nvSpPr>
        <p:spPr>
          <a:xfrm>
            <a:off x="3391881" y="4999439"/>
            <a:ext cx="207381" cy="2145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AutoShape 3">
            <a:extLst>
              <a:ext uri="{FF2B5EF4-FFF2-40B4-BE49-F238E27FC236}">
                <a16:creationId xmlns:a16="http://schemas.microsoft.com/office/drawing/2014/main" id="{F675ABC4-BB99-4EB1-BD47-6BCCF6E51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502" y="5425005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堅い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0" name="AutoShape 3">
            <a:extLst>
              <a:ext uri="{FF2B5EF4-FFF2-40B4-BE49-F238E27FC236}">
                <a16:creationId xmlns:a16="http://schemas.microsoft.com/office/drawing/2014/main" id="{87A1BCBA-21C9-45CB-81A0-AEE18A90E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851" y="5427064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爽やか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3574A167-57F3-495F-A729-B85816F11FF5}"/>
              </a:ext>
            </a:extLst>
          </p:cNvPr>
          <p:cNvCxnSpPr>
            <a:stCxn id="49" idx="3"/>
            <a:endCxn id="50" idx="1"/>
          </p:cNvCxnSpPr>
          <p:nvPr/>
        </p:nvCxnSpPr>
        <p:spPr>
          <a:xfrm>
            <a:off x="2210129" y="5551860"/>
            <a:ext cx="2125722" cy="22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96">
            <a:extLst>
              <a:ext uri="{FF2B5EF4-FFF2-40B4-BE49-F238E27FC236}">
                <a16:creationId xmlns:a16="http://schemas.microsoft.com/office/drawing/2014/main" id="{58705ED8-2B44-43AF-B31E-18F573CD9BB7}"/>
              </a:ext>
            </a:extLst>
          </p:cNvPr>
          <p:cNvSpPr/>
          <p:nvPr/>
        </p:nvSpPr>
        <p:spPr>
          <a:xfrm>
            <a:off x="2811822" y="5444579"/>
            <a:ext cx="207381" cy="2145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AutoShape 3">
            <a:extLst>
              <a:ext uri="{FF2B5EF4-FFF2-40B4-BE49-F238E27FC236}">
                <a16:creationId xmlns:a16="http://schemas.microsoft.com/office/drawing/2014/main" id="{A49A3F8B-72FD-4448-BAC2-82D5DCA3D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054" y="5827809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安い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85B5E387-676C-4A5E-92DB-CB882B9C51DC}"/>
              </a:ext>
            </a:extLst>
          </p:cNvPr>
          <p:cNvCxnSpPr>
            <a:stCxn id="53" idx="3"/>
          </p:cNvCxnSpPr>
          <p:nvPr/>
        </p:nvCxnSpPr>
        <p:spPr>
          <a:xfrm>
            <a:off x="2260681" y="5954664"/>
            <a:ext cx="2125722" cy="22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100">
            <a:extLst>
              <a:ext uri="{FF2B5EF4-FFF2-40B4-BE49-F238E27FC236}">
                <a16:creationId xmlns:a16="http://schemas.microsoft.com/office/drawing/2014/main" id="{4525DD6F-4423-4A71-909F-99C468919BFA}"/>
              </a:ext>
            </a:extLst>
          </p:cNvPr>
          <p:cNvSpPr/>
          <p:nvPr/>
        </p:nvSpPr>
        <p:spPr>
          <a:xfrm>
            <a:off x="3526276" y="5847383"/>
            <a:ext cx="207381" cy="2145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AutoShape 3">
            <a:extLst>
              <a:ext uri="{FF2B5EF4-FFF2-40B4-BE49-F238E27FC236}">
                <a16:creationId xmlns:a16="http://schemas.microsoft.com/office/drawing/2014/main" id="{4EE28703-8AC3-492E-8FF8-9395794A4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851" y="5847210"/>
            <a:ext cx="870627" cy="253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高い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11C13F-D2A3-45E5-A0A1-2DADACDF0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250" y="2228638"/>
            <a:ext cx="4393523" cy="4075570"/>
          </a:xfrm>
          <a:prstGeom prst="rect">
            <a:avLst/>
          </a:prstGeom>
        </p:spPr>
      </p:pic>
      <p:sp>
        <p:nvSpPr>
          <p:cNvPr id="58" name="楕円 57">
            <a:extLst>
              <a:ext uri="{FF2B5EF4-FFF2-40B4-BE49-F238E27FC236}">
                <a16:creationId xmlns:a16="http://schemas.microsoft.com/office/drawing/2014/main" id="{3148A355-897B-4728-9A1E-059FFF0CB736}"/>
              </a:ext>
            </a:extLst>
          </p:cNvPr>
          <p:cNvSpPr/>
          <p:nvPr/>
        </p:nvSpPr>
        <p:spPr>
          <a:xfrm>
            <a:off x="9234434" y="3694754"/>
            <a:ext cx="994295" cy="900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86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テキスト ボックス 1041">
            <a:extLst>
              <a:ext uri="{FF2B5EF4-FFF2-40B4-BE49-F238E27FC236}">
                <a16:creationId xmlns:a16="http://schemas.microsoft.com/office/drawing/2014/main" id="{1FABA53D-3EC8-4685-9ADC-E3BBABE4DD8E}"/>
              </a:ext>
            </a:extLst>
          </p:cNvPr>
          <p:cNvSpPr txBox="1"/>
          <p:nvPr/>
        </p:nvSpPr>
        <p:spPr>
          <a:xfrm>
            <a:off x="814106" y="839568"/>
            <a:ext cx="255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抽象的テイスト分布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C630EA0-A515-476E-B4DB-6699810B73DF}"/>
              </a:ext>
            </a:extLst>
          </p:cNvPr>
          <p:cNvGrpSpPr/>
          <p:nvPr/>
        </p:nvGrpSpPr>
        <p:grpSpPr>
          <a:xfrm>
            <a:off x="3923928" y="1674781"/>
            <a:ext cx="3391811" cy="3515502"/>
            <a:chOff x="4052639" y="2822016"/>
            <a:chExt cx="3391811" cy="3515502"/>
          </a:xfrm>
        </p:grpSpPr>
        <p:sp>
          <p:nvSpPr>
            <p:cNvPr id="30" name="円/楕円 33">
              <a:extLst>
                <a:ext uri="{FF2B5EF4-FFF2-40B4-BE49-F238E27FC236}">
                  <a16:creationId xmlns:a16="http://schemas.microsoft.com/office/drawing/2014/main" id="{0A985774-340B-4755-8F40-7CDB8899A8DD}"/>
                </a:ext>
              </a:extLst>
            </p:cNvPr>
            <p:cNvSpPr/>
            <p:nvPr/>
          </p:nvSpPr>
          <p:spPr bwMode="auto">
            <a:xfrm>
              <a:off x="4052639" y="2822016"/>
              <a:ext cx="289067" cy="289067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1" name="AutoShape 3">
              <a:extLst>
                <a:ext uri="{FF2B5EF4-FFF2-40B4-BE49-F238E27FC236}">
                  <a16:creationId xmlns:a16="http://schemas.microsoft.com/office/drawing/2014/main" id="{2727180F-1B65-43E6-9FB0-32AF6C0E6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2680" y="2858020"/>
              <a:ext cx="3024596" cy="20313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10000"/>
                </a:lnSpc>
                <a:spcAft>
                  <a:spcPts val="400"/>
                </a:spcAft>
              </a:pPr>
              <a:r>
                <a:rPr lang="zh-TW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情熱、興奮、気力、危険</a:t>
              </a:r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2" name="円/楕円 35">
              <a:extLst>
                <a:ext uri="{FF2B5EF4-FFF2-40B4-BE49-F238E27FC236}">
                  <a16:creationId xmlns:a16="http://schemas.microsoft.com/office/drawing/2014/main" id="{AECA1BF0-8ECC-45CC-8405-736F8A6CD222}"/>
                </a:ext>
              </a:extLst>
            </p:cNvPr>
            <p:cNvSpPr/>
            <p:nvPr/>
          </p:nvSpPr>
          <p:spPr bwMode="auto">
            <a:xfrm>
              <a:off x="4052640" y="3181022"/>
              <a:ext cx="289067" cy="289067"/>
            </a:xfrm>
            <a:prstGeom prst="ellipse">
              <a:avLst/>
            </a:prstGeom>
            <a:solidFill>
              <a:srgbClr val="FFC000"/>
            </a:solidFill>
            <a:ln w="6350">
              <a:noFill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0A0DEDCB-C5D0-462A-BD61-5D0ED23F9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2681" y="3217026"/>
              <a:ext cx="3024596" cy="20313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10000"/>
                </a:lnSpc>
                <a:spcAft>
                  <a:spcPts val="400"/>
                </a:spcAft>
              </a:pPr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新鮮さ、若さ、クリエイティブ、冒険心</a:t>
              </a:r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4" name="円/楕円 37">
              <a:extLst>
                <a:ext uri="{FF2B5EF4-FFF2-40B4-BE49-F238E27FC236}">
                  <a16:creationId xmlns:a16="http://schemas.microsoft.com/office/drawing/2014/main" id="{329AF014-5056-4177-BE2E-A6C67D2CBC41}"/>
                </a:ext>
              </a:extLst>
            </p:cNvPr>
            <p:cNvSpPr/>
            <p:nvPr/>
          </p:nvSpPr>
          <p:spPr bwMode="auto">
            <a:xfrm>
              <a:off x="4052640" y="3541062"/>
              <a:ext cx="289067" cy="289067"/>
            </a:xfrm>
            <a:prstGeom prst="ellipse">
              <a:avLst/>
            </a:prstGeom>
            <a:solidFill>
              <a:schemeClr val="accent5"/>
            </a:solidFill>
            <a:ln w="6350">
              <a:noFill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5" name="AutoShape 3">
              <a:extLst>
                <a:ext uri="{FF2B5EF4-FFF2-40B4-BE49-F238E27FC236}">
                  <a16:creationId xmlns:a16="http://schemas.microsoft.com/office/drawing/2014/main" id="{66663C70-44E5-44B5-916F-75F31490D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2681" y="3577066"/>
              <a:ext cx="3024596" cy="20313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10000"/>
                </a:lnSpc>
                <a:spcAft>
                  <a:spcPts val="400"/>
                </a:spcAft>
              </a:pPr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楽天主義、快活さ、陽気さ、幸せ</a:t>
              </a:r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6" name="円/楕円 39">
              <a:extLst>
                <a:ext uri="{FF2B5EF4-FFF2-40B4-BE49-F238E27FC236}">
                  <a16:creationId xmlns:a16="http://schemas.microsoft.com/office/drawing/2014/main" id="{79E8B034-5F01-4D29-B821-308F2C388684}"/>
                </a:ext>
              </a:extLst>
            </p:cNvPr>
            <p:cNvSpPr/>
            <p:nvPr/>
          </p:nvSpPr>
          <p:spPr bwMode="auto">
            <a:xfrm>
              <a:off x="4059812" y="3902136"/>
              <a:ext cx="289067" cy="289067"/>
            </a:xfrm>
            <a:prstGeom prst="ellipse">
              <a:avLst/>
            </a:prstGeom>
            <a:solidFill>
              <a:srgbClr val="00B050"/>
            </a:solidFill>
            <a:ln w="6350">
              <a:noFill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7" name="AutoShape 3">
              <a:extLst>
                <a:ext uri="{FF2B5EF4-FFF2-40B4-BE49-F238E27FC236}">
                  <a16:creationId xmlns:a16="http://schemas.microsoft.com/office/drawing/2014/main" id="{95391F70-8805-4C76-96A2-E8BCC394C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853" y="3938140"/>
              <a:ext cx="3024596" cy="20313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10000"/>
                </a:lnSpc>
                <a:spcAft>
                  <a:spcPts val="400"/>
                </a:spcAft>
              </a:pPr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ナチュラルさ、活力、富、名声</a:t>
              </a:r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8" name="円/楕円 41">
              <a:extLst>
                <a:ext uri="{FF2B5EF4-FFF2-40B4-BE49-F238E27FC236}">
                  <a16:creationId xmlns:a16="http://schemas.microsoft.com/office/drawing/2014/main" id="{D2B870BD-E0E2-44BB-A7EC-35A2A2CDC01C}"/>
                </a:ext>
              </a:extLst>
            </p:cNvPr>
            <p:cNvSpPr/>
            <p:nvPr/>
          </p:nvSpPr>
          <p:spPr bwMode="auto">
            <a:xfrm>
              <a:off x="4059813" y="4261142"/>
              <a:ext cx="289067" cy="289067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9" name="AutoShape 3">
              <a:extLst>
                <a:ext uri="{FF2B5EF4-FFF2-40B4-BE49-F238E27FC236}">
                  <a16:creationId xmlns:a16="http://schemas.microsoft.com/office/drawing/2014/main" id="{5323FE7D-41D0-42A5-BD73-1D9E94979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854" y="4297146"/>
              <a:ext cx="3024596" cy="20313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10000"/>
                </a:lnSpc>
                <a:spcAft>
                  <a:spcPts val="400"/>
                </a:spcAft>
              </a:pPr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コミュニケーション、信頼、落ち着き</a:t>
              </a:r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0" name="円/楕円 43">
              <a:extLst>
                <a:ext uri="{FF2B5EF4-FFF2-40B4-BE49-F238E27FC236}">
                  <a16:creationId xmlns:a16="http://schemas.microsoft.com/office/drawing/2014/main" id="{33D93622-C661-453D-8152-4F2614546D3F}"/>
                </a:ext>
              </a:extLst>
            </p:cNvPr>
            <p:cNvSpPr/>
            <p:nvPr/>
          </p:nvSpPr>
          <p:spPr bwMode="auto">
            <a:xfrm>
              <a:off x="4059813" y="4621182"/>
              <a:ext cx="289067" cy="289067"/>
            </a:xfrm>
            <a:prstGeom prst="ellipse">
              <a:avLst/>
            </a:prstGeom>
            <a:solidFill>
              <a:srgbClr val="7030A0"/>
            </a:solidFill>
            <a:ln w="6350">
              <a:noFill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1" name="AutoShape 3">
              <a:extLst>
                <a:ext uri="{FF2B5EF4-FFF2-40B4-BE49-F238E27FC236}">
                  <a16:creationId xmlns:a16="http://schemas.microsoft.com/office/drawing/2014/main" id="{A510F30E-3451-4C7F-B5FE-323583FB4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854" y="4657186"/>
              <a:ext cx="3024596" cy="20313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10000"/>
                </a:lnSpc>
                <a:spcAft>
                  <a:spcPts val="400"/>
                </a:spcAft>
              </a:pPr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王位、威厳、精神的、ミステリアス</a:t>
              </a:r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2" name="円/楕円 45">
              <a:extLst>
                <a:ext uri="{FF2B5EF4-FFF2-40B4-BE49-F238E27FC236}">
                  <a16:creationId xmlns:a16="http://schemas.microsoft.com/office/drawing/2014/main" id="{60B6DAED-8622-4667-8BBF-544760C13E42}"/>
                </a:ext>
              </a:extLst>
            </p:cNvPr>
            <p:cNvSpPr/>
            <p:nvPr/>
          </p:nvSpPr>
          <p:spPr bwMode="auto">
            <a:xfrm>
              <a:off x="4052640" y="5018261"/>
              <a:ext cx="289067" cy="289067"/>
            </a:xfrm>
            <a:prstGeom prst="ellipse">
              <a:avLst/>
            </a:prstGeom>
            <a:solidFill>
              <a:srgbClr val="CC9900"/>
            </a:solidFill>
            <a:ln w="6350">
              <a:noFill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3" name="AutoShape 3">
              <a:extLst>
                <a:ext uri="{FF2B5EF4-FFF2-40B4-BE49-F238E27FC236}">
                  <a16:creationId xmlns:a16="http://schemas.microsoft.com/office/drawing/2014/main" id="{B99CB82F-F915-4639-848F-ACFE0BBD7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853" y="5054265"/>
              <a:ext cx="3024596" cy="20313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10000"/>
                </a:lnSpc>
                <a:spcAft>
                  <a:spcPts val="400"/>
                </a:spcAft>
              </a:pPr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オーガニック、健全さ、正直さ</a:t>
              </a:r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4" name="円/楕円 47">
              <a:extLst>
                <a:ext uri="{FF2B5EF4-FFF2-40B4-BE49-F238E27FC236}">
                  <a16:creationId xmlns:a16="http://schemas.microsoft.com/office/drawing/2014/main" id="{C90ACDE6-0AA6-4AFE-BE15-AD02F94561EF}"/>
                </a:ext>
              </a:extLst>
            </p:cNvPr>
            <p:cNvSpPr/>
            <p:nvPr/>
          </p:nvSpPr>
          <p:spPr bwMode="auto">
            <a:xfrm>
              <a:off x="4052641" y="5377267"/>
              <a:ext cx="289067" cy="28906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noFill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5" name="AutoShape 3">
              <a:extLst>
                <a:ext uri="{FF2B5EF4-FFF2-40B4-BE49-F238E27FC236}">
                  <a16:creationId xmlns:a16="http://schemas.microsoft.com/office/drawing/2014/main" id="{A8739F34-6988-4357-BADC-CA82450B2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854" y="5413271"/>
              <a:ext cx="3024596" cy="20313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10000"/>
                </a:lnSpc>
                <a:spcAft>
                  <a:spcPts val="400"/>
                </a:spcAft>
              </a:pPr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センチメンタル、ロマンチック、わくわく</a:t>
              </a:r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6" name="円/楕円 49">
              <a:extLst>
                <a:ext uri="{FF2B5EF4-FFF2-40B4-BE49-F238E27FC236}">
                  <a16:creationId xmlns:a16="http://schemas.microsoft.com/office/drawing/2014/main" id="{CF9AEAD3-E330-4797-B07A-8B4DA3C96052}"/>
                </a:ext>
              </a:extLst>
            </p:cNvPr>
            <p:cNvSpPr/>
            <p:nvPr/>
          </p:nvSpPr>
          <p:spPr bwMode="auto">
            <a:xfrm>
              <a:off x="4052641" y="5737307"/>
              <a:ext cx="289067" cy="289067"/>
            </a:xfrm>
            <a:prstGeom prst="ellipse">
              <a:avLst/>
            </a:prstGeom>
            <a:solidFill>
              <a:srgbClr val="1C1C1C"/>
            </a:solidFill>
            <a:ln w="6350">
              <a:noFill/>
            </a:ln>
            <a:effectLst/>
          </p:spPr>
          <p:txBody>
            <a:bodyPr lIns="0" tIns="0" rIns="0" bIns="0" rtlCol="0" anchor="ctr">
              <a:spAutoFit/>
            </a:bodyPr>
            <a:lstStyle/>
            <a:p>
              <a:pPr algn="just">
                <a:lnSpc>
                  <a:spcPct val="140000"/>
                </a:lnSpc>
                <a:spcBef>
                  <a:spcPct val="0"/>
                </a:spcBef>
                <a:spcAft>
                  <a:spcPts val="600"/>
                </a:spcAft>
              </a:pPr>
              <a:endParaRPr kumimoji="1" lang="ja-JP" altLang="en-US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7" name="AutoShape 3">
              <a:extLst>
                <a:ext uri="{FF2B5EF4-FFF2-40B4-BE49-F238E27FC236}">
                  <a16:creationId xmlns:a16="http://schemas.microsoft.com/office/drawing/2014/main" id="{BA23C3FD-1042-4F7E-A35C-435AC8167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854" y="5773311"/>
              <a:ext cx="3024596" cy="20313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10000"/>
                </a:lnSpc>
                <a:spcAft>
                  <a:spcPts val="400"/>
                </a:spcAft>
              </a:pPr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洗練さ、フォーマル、高級感、悲しみ</a:t>
              </a:r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8" name="AutoShape 3">
              <a:extLst>
                <a:ext uri="{FF2B5EF4-FFF2-40B4-BE49-F238E27FC236}">
                  <a16:creationId xmlns:a16="http://schemas.microsoft.com/office/drawing/2014/main" id="{0BF4D10A-E70C-473E-AB83-F42FF9996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853" y="6134385"/>
              <a:ext cx="3024596" cy="20313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10000"/>
                </a:lnSpc>
                <a:spcAft>
                  <a:spcPts val="400"/>
                </a:spcAft>
              </a:pPr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白色</a:t>
              </a:r>
              <a:r>
                <a:rPr lang="en-US" altLang="ja-JP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: </a:t>
              </a:r>
              <a:r>
                <a:rPr lang="ja-JP" altLang="en-US" sz="12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純粋、シンプルさ、無邪気さ</a:t>
              </a:r>
              <a:endPara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210388FC-CF7E-4B47-9D8A-1A6729F2A486}"/>
              </a:ext>
            </a:extLst>
          </p:cNvPr>
          <p:cNvCxnSpPr/>
          <p:nvPr/>
        </p:nvCxnSpPr>
        <p:spPr>
          <a:xfrm>
            <a:off x="7344308" y="2050701"/>
            <a:ext cx="0" cy="2915291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utoShape 3">
            <a:extLst>
              <a:ext uri="{FF2B5EF4-FFF2-40B4-BE49-F238E27FC236}">
                <a16:creationId xmlns:a16="http://schemas.microsoft.com/office/drawing/2014/main" id="{F3EDCFD6-8389-4F5F-8268-0274F93C2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80" y="1777709"/>
            <a:ext cx="432048" cy="23698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10000"/>
              </a:lnSpc>
              <a:spcAft>
                <a:spcPts val="400"/>
              </a:spcAft>
            </a:pPr>
            <a:r>
              <a:rPr lang="en-US" altLang="ja-JP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+</a:t>
            </a:r>
            <a:r>
              <a:rPr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明</a:t>
            </a:r>
            <a:endParaRPr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1" name="AutoShape 3">
            <a:extLst>
              <a:ext uri="{FF2B5EF4-FFF2-40B4-BE49-F238E27FC236}">
                <a16:creationId xmlns:a16="http://schemas.microsoft.com/office/drawing/2014/main" id="{7C4D6948-5756-4E77-BE90-42F60F572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8284" y="5018069"/>
            <a:ext cx="504057" cy="23698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10000"/>
              </a:lnSpc>
              <a:spcAft>
                <a:spcPts val="400"/>
              </a:spcAft>
            </a:pPr>
            <a:r>
              <a:rPr lang="en-US" altLang="ja-JP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+</a:t>
            </a:r>
            <a:r>
              <a:rPr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暗</a:t>
            </a:r>
            <a:endParaRPr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2" name="円/楕円 8">
            <a:extLst>
              <a:ext uri="{FF2B5EF4-FFF2-40B4-BE49-F238E27FC236}">
                <a16:creationId xmlns:a16="http://schemas.microsoft.com/office/drawing/2014/main" id="{2C0BF095-3C42-4F35-9E58-FC4CD2BBBE4E}"/>
              </a:ext>
            </a:extLst>
          </p:cNvPr>
          <p:cNvSpPr/>
          <p:nvPr/>
        </p:nvSpPr>
        <p:spPr>
          <a:xfrm>
            <a:off x="7240617" y="3337896"/>
            <a:ext cx="207381" cy="2145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F4AFD1E-6398-4656-91C7-51DD36C2B7C8}"/>
              </a:ext>
            </a:extLst>
          </p:cNvPr>
          <p:cNvSpPr/>
          <p:nvPr/>
        </p:nvSpPr>
        <p:spPr>
          <a:xfrm>
            <a:off x="3723020" y="2874423"/>
            <a:ext cx="994295" cy="900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02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正方形/長方形 1040">
            <a:extLst>
              <a:ext uri="{FF2B5EF4-FFF2-40B4-BE49-F238E27FC236}">
                <a16:creationId xmlns:a16="http://schemas.microsoft.com/office/drawing/2014/main" id="{61FA5627-4F73-4BB1-BC61-F47070BE2A98}"/>
              </a:ext>
            </a:extLst>
          </p:cNvPr>
          <p:cNvSpPr/>
          <p:nvPr/>
        </p:nvSpPr>
        <p:spPr>
          <a:xfrm>
            <a:off x="934289" y="1565461"/>
            <a:ext cx="9955743" cy="4838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テキスト ボックス 1041">
            <a:extLst>
              <a:ext uri="{FF2B5EF4-FFF2-40B4-BE49-F238E27FC236}">
                <a16:creationId xmlns:a16="http://schemas.microsoft.com/office/drawing/2014/main" id="{1FABA53D-3EC8-4685-9ADC-E3BBABE4DD8E}"/>
              </a:ext>
            </a:extLst>
          </p:cNvPr>
          <p:cNvSpPr txBox="1"/>
          <p:nvPr/>
        </p:nvSpPr>
        <p:spPr>
          <a:xfrm>
            <a:off x="814106" y="747686"/>
            <a:ext cx="209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抽象的テイスト分布</a:t>
            </a:r>
          </a:p>
        </p:txBody>
      </p:sp>
      <p:sp>
        <p:nvSpPr>
          <p:cNvPr id="1043" name="テキスト ボックス 1042">
            <a:extLst>
              <a:ext uri="{FF2B5EF4-FFF2-40B4-BE49-F238E27FC236}">
                <a16:creationId xmlns:a16="http://schemas.microsoft.com/office/drawing/2014/main" id="{D4F14D5E-ADDC-40A2-AAB6-DC5BC8F5552D}"/>
              </a:ext>
            </a:extLst>
          </p:cNvPr>
          <p:cNvSpPr txBox="1"/>
          <p:nvPr/>
        </p:nvSpPr>
        <p:spPr>
          <a:xfrm>
            <a:off x="814106" y="1187351"/>
            <a:ext cx="4770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抽象的なキーワードからブランドのあるべき姿をイメージする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1C88352-465F-4660-86C1-B1C873696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370" y="1705270"/>
            <a:ext cx="7154084" cy="4559296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C4E100E6-8F87-4D55-90E0-5B92B72D2BB1}"/>
              </a:ext>
            </a:extLst>
          </p:cNvPr>
          <p:cNvSpPr/>
          <p:nvPr/>
        </p:nvSpPr>
        <p:spPr>
          <a:xfrm>
            <a:off x="3667353" y="2214282"/>
            <a:ext cx="698460" cy="295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6E3BF04-4D3A-4CD9-910D-6CB7B3A87193}"/>
              </a:ext>
            </a:extLst>
          </p:cNvPr>
          <p:cNvSpPr/>
          <p:nvPr/>
        </p:nvSpPr>
        <p:spPr>
          <a:xfrm>
            <a:off x="3864576" y="2545976"/>
            <a:ext cx="698460" cy="295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237B0AA8-B6A0-4DF9-85FB-66B33CAE9ACA}"/>
              </a:ext>
            </a:extLst>
          </p:cNvPr>
          <p:cNvSpPr/>
          <p:nvPr/>
        </p:nvSpPr>
        <p:spPr>
          <a:xfrm>
            <a:off x="6885683" y="3281082"/>
            <a:ext cx="698460" cy="295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66FB4EC-B7BF-4BA4-9C5F-4EC47A59CA80}"/>
              </a:ext>
            </a:extLst>
          </p:cNvPr>
          <p:cNvSpPr/>
          <p:nvPr/>
        </p:nvSpPr>
        <p:spPr>
          <a:xfrm>
            <a:off x="4644506" y="3592872"/>
            <a:ext cx="698460" cy="295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4A7B69DC-CFA1-4916-9D8B-A114439B458B}"/>
              </a:ext>
            </a:extLst>
          </p:cNvPr>
          <p:cNvSpPr/>
          <p:nvPr/>
        </p:nvSpPr>
        <p:spPr>
          <a:xfrm flipH="1">
            <a:off x="4733365" y="4177552"/>
            <a:ext cx="1219200" cy="824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59E9C004-BE80-4D65-BD82-DE752E295456}"/>
              </a:ext>
            </a:extLst>
          </p:cNvPr>
          <p:cNvSpPr/>
          <p:nvPr/>
        </p:nvSpPr>
        <p:spPr>
          <a:xfrm flipH="1">
            <a:off x="7376646" y="4880162"/>
            <a:ext cx="1219200" cy="824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25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763</Words>
  <Application>Microsoft Office PowerPoint</Application>
  <PresentationFormat>ワイド画面</PresentationFormat>
  <Paragraphs>223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-apple-system</vt:lpstr>
      <vt:lpstr>ＭＳ ゴシック</vt:lpstr>
      <vt:lpstr>ＭＳ 明朝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井上 真吾</dc:creator>
  <cp:lastModifiedBy>井上 真吾</cp:lastModifiedBy>
  <cp:revision>285</cp:revision>
  <dcterms:created xsi:type="dcterms:W3CDTF">2020-10-03T03:45:25Z</dcterms:created>
  <dcterms:modified xsi:type="dcterms:W3CDTF">2022-04-14T12:36:30Z</dcterms:modified>
</cp:coreProperties>
</file>